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4" r:id="rId2"/>
  </p:sldMasterIdLst>
  <p:notesMasterIdLst>
    <p:notesMasterId r:id="rId15"/>
  </p:notesMasterIdLst>
  <p:sldIdLst>
    <p:sldId id="271" r:id="rId3"/>
    <p:sldId id="258" r:id="rId4"/>
    <p:sldId id="261" r:id="rId5"/>
    <p:sldId id="282" r:id="rId6"/>
    <p:sldId id="265" r:id="rId7"/>
    <p:sldId id="270" r:id="rId8"/>
    <p:sldId id="285" r:id="rId9"/>
    <p:sldId id="281" r:id="rId10"/>
    <p:sldId id="269" r:id="rId11"/>
    <p:sldId id="260" r:id="rId12"/>
    <p:sldId id="290" r:id="rId13"/>
    <p:sldId id="289" r:id="rId14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540"/>
    <a:srgbClr val="DBE6E2"/>
    <a:srgbClr val="FFCC00"/>
    <a:srgbClr val="B9B9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5940675A-B579-460E-94D1-54222C63F5DA}" styleName="Inget format, tabellrutnät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216"/>
    <p:restoredTop sz="94664"/>
  </p:normalViewPr>
  <p:slideViewPr>
    <p:cSldViewPr snapToGrid="0" snapToObjects="1">
      <p:cViewPr varScale="1">
        <p:scale>
          <a:sx n="56" d="100"/>
          <a:sy n="56" d="100"/>
        </p:scale>
        <p:origin x="63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9" name="Shape 6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24441953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 - Uppti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el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Titeltext</a:t>
            </a:r>
          </a:p>
        </p:txBody>
      </p:sp>
      <p:sp>
        <p:nvSpPr>
          <p:cNvPr id="30" name="Diabilds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datum 1">
            <a:extLst>
              <a:ext uri="{FF2B5EF4-FFF2-40B4-BE49-F238E27FC236}">
                <a16:creationId xmlns:a16="http://schemas.microsoft.com/office/drawing/2014/main" xmlns="" id="{4FDA5DB5-6169-48EF-B33E-96E3E454E1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C27CC6-2714-448E-9C19-9E9F379F2A66}" type="datetimeFigureOut">
              <a:rPr lang="sv-SE" smtClean="0"/>
              <a:t>2021-06-02</a:t>
            </a:fld>
            <a:endParaRPr lang="sv-SE"/>
          </a:p>
        </p:txBody>
      </p:sp>
      <p:sp>
        <p:nvSpPr>
          <p:cNvPr id="3" name="Platshållare för sidfot 2">
            <a:extLst>
              <a:ext uri="{FF2B5EF4-FFF2-40B4-BE49-F238E27FC236}">
                <a16:creationId xmlns:a16="http://schemas.microsoft.com/office/drawing/2014/main" xmlns="" id="{97898BB9-0297-4731-B4B5-D26F60D46C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Platshållare för bildnummer 3">
            <a:extLst>
              <a:ext uri="{FF2B5EF4-FFF2-40B4-BE49-F238E27FC236}">
                <a16:creationId xmlns:a16="http://schemas.microsoft.com/office/drawing/2014/main" xmlns="" id="{5DF0A532-B26E-454E-A646-E5079F618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37AF18-6521-4587-9FDB-922D9F599D58}" type="slidenum">
              <a:rPr lang="sv-SE" smtClean="0"/>
              <a:t>‹N°›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6537783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ext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xmlns="" id="{88938FB8-39A9-4CD4-8C86-23DB62CC5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577" y="914400"/>
            <a:ext cx="7864474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xmlns="" id="{3A7AA4B5-3749-43C3-BFED-732B154D93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66376" y="1974851"/>
            <a:ext cx="12344400" cy="9747250"/>
          </a:xfrm>
        </p:spPr>
        <p:txBody>
          <a:bodyPr/>
          <a:lstStyle>
            <a:lvl1pPr>
              <a:defRPr sz="6400"/>
            </a:lvl1pPr>
            <a:lvl2pPr>
              <a:defRPr sz="5600"/>
            </a:lvl2pPr>
            <a:lvl3pPr>
              <a:defRPr sz="4800"/>
            </a:lvl3pPr>
            <a:lvl4pPr>
              <a:defRPr sz="4000"/>
            </a:lvl4pPr>
            <a:lvl5pPr>
              <a:defRPr sz="4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text 3">
            <a:extLst>
              <a:ext uri="{FF2B5EF4-FFF2-40B4-BE49-F238E27FC236}">
                <a16:creationId xmlns:a16="http://schemas.microsoft.com/office/drawing/2014/main" xmlns="" id="{95CCEC8A-7C71-4E6C-853F-E2CD79ECB5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79577" y="4114800"/>
            <a:ext cx="7864474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sv-SE"/>
              <a:t>Redigera format för bakgrundstext</a:t>
            </a:r>
          </a:p>
        </p:txBody>
      </p:sp>
      <p:sp>
        <p:nvSpPr>
          <p:cNvPr id="5" name="Platshållare för datum 4">
            <a:extLst>
              <a:ext uri="{FF2B5EF4-FFF2-40B4-BE49-F238E27FC236}">
                <a16:creationId xmlns:a16="http://schemas.microsoft.com/office/drawing/2014/main" xmlns="" id="{7EB8B974-3B5B-4D35-A3D9-7DABAFB071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C27CC6-2714-448E-9C19-9E9F379F2A66}" type="datetimeFigureOut">
              <a:rPr lang="sv-SE" smtClean="0"/>
              <a:t>2021-06-02</a:t>
            </a:fld>
            <a:endParaRPr lang="sv-SE"/>
          </a:p>
        </p:txBody>
      </p:sp>
      <p:sp>
        <p:nvSpPr>
          <p:cNvPr id="6" name="Platshållare för sidfot 5">
            <a:extLst>
              <a:ext uri="{FF2B5EF4-FFF2-40B4-BE49-F238E27FC236}">
                <a16:creationId xmlns:a16="http://schemas.microsoft.com/office/drawing/2014/main" xmlns="" id="{AC1F12D2-5DBB-4C36-AC59-48B890150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Platshållare för bildnummer 6">
            <a:extLst>
              <a:ext uri="{FF2B5EF4-FFF2-40B4-BE49-F238E27FC236}">
                <a16:creationId xmlns:a16="http://schemas.microsoft.com/office/drawing/2014/main" xmlns="" id="{A88EAAE4-BFA5-420E-8364-57C26A5CBB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37AF18-6521-4587-9FDB-922D9F599D58}" type="slidenum">
              <a:rPr lang="sv-SE" smtClean="0"/>
              <a:t>‹N°›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9654895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xmlns="" id="{81721710-CDC0-4C15-B3D7-EB3F38A99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577" y="914400"/>
            <a:ext cx="7864474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bild 2">
            <a:extLst>
              <a:ext uri="{FF2B5EF4-FFF2-40B4-BE49-F238E27FC236}">
                <a16:creationId xmlns:a16="http://schemas.microsoft.com/office/drawing/2014/main" xmlns="" id="{7F5A3A98-423A-4E9F-ACC5-AC93FA611E1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10366376" y="1974851"/>
            <a:ext cx="12344400" cy="9747250"/>
          </a:xfrm>
        </p:spPr>
        <p:txBody>
          <a:bodyPr/>
          <a:lstStyle>
            <a:lvl1pPr marL="0" indent="0">
              <a:buNone/>
              <a:defRPr sz="6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endParaRPr lang="sv-SE"/>
          </a:p>
        </p:txBody>
      </p:sp>
      <p:sp>
        <p:nvSpPr>
          <p:cNvPr id="4" name="Platshållare för text 3">
            <a:extLst>
              <a:ext uri="{FF2B5EF4-FFF2-40B4-BE49-F238E27FC236}">
                <a16:creationId xmlns:a16="http://schemas.microsoft.com/office/drawing/2014/main" xmlns="" id="{5B2207A8-ADDD-422E-A581-4F60B5DB76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79577" y="4114800"/>
            <a:ext cx="7864474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sv-SE"/>
              <a:t>Redigera format för bakgrundstext</a:t>
            </a:r>
          </a:p>
        </p:txBody>
      </p:sp>
      <p:sp>
        <p:nvSpPr>
          <p:cNvPr id="5" name="Platshållare för datum 4">
            <a:extLst>
              <a:ext uri="{FF2B5EF4-FFF2-40B4-BE49-F238E27FC236}">
                <a16:creationId xmlns:a16="http://schemas.microsoft.com/office/drawing/2014/main" xmlns="" id="{9D5CA0A9-A85D-4DD4-B21B-258568C2F8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C27CC6-2714-448E-9C19-9E9F379F2A66}" type="datetimeFigureOut">
              <a:rPr lang="sv-SE" smtClean="0"/>
              <a:t>2021-06-02</a:t>
            </a:fld>
            <a:endParaRPr lang="sv-SE"/>
          </a:p>
        </p:txBody>
      </p:sp>
      <p:sp>
        <p:nvSpPr>
          <p:cNvPr id="6" name="Platshållare för sidfot 5">
            <a:extLst>
              <a:ext uri="{FF2B5EF4-FFF2-40B4-BE49-F238E27FC236}">
                <a16:creationId xmlns:a16="http://schemas.microsoft.com/office/drawing/2014/main" xmlns="" id="{CE003579-74E6-41BF-B487-91BBB4828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Platshållare för bildnummer 6">
            <a:extLst>
              <a:ext uri="{FF2B5EF4-FFF2-40B4-BE49-F238E27FC236}">
                <a16:creationId xmlns:a16="http://schemas.microsoft.com/office/drawing/2014/main" xmlns="" id="{0A7791FE-09C2-49A2-B8C1-4E89C3FF2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37AF18-6521-4587-9FDB-922D9F599D58}" type="slidenum">
              <a:rPr lang="sv-SE" smtClean="0"/>
              <a:t>‹N°›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1307628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Rubrik och lodrä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xmlns="" id="{54307A9F-0FED-4DE9-A885-C52F8277E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lodrät text 2">
            <a:extLst>
              <a:ext uri="{FF2B5EF4-FFF2-40B4-BE49-F238E27FC236}">
                <a16:creationId xmlns:a16="http://schemas.microsoft.com/office/drawing/2014/main" xmlns="" id="{84FFFBA8-FA70-4AE7-85E9-D8359A0E09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xmlns="" id="{8FC9B291-B678-4CEF-B020-ADF5268A00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C27CC6-2714-448E-9C19-9E9F379F2A66}" type="datetimeFigureOut">
              <a:rPr lang="sv-SE" smtClean="0"/>
              <a:t>2021-06-02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xmlns="" id="{0157A711-DCEC-4AF3-94E7-D2E6EA3B5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xmlns="" id="{70985852-DBAB-4E7F-9BBB-96745FBA55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37AF18-6521-4587-9FDB-922D9F599D58}" type="slidenum">
              <a:rPr lang="sv-SE" smtClean="0"/>
              <a:t>‹N°›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347773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ät rubrik oc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rät rubrik 1">
            <a:extLst>
              <a:ext uri="{FF2B5EF4-FFF2-40B4-BE49-F238E27FC236}">
                <a16:creationId xmlns:a16="http://schemas.microsoft.com/office/drawing/2014/main" xmlns="" id="{DC66AA8A-CA86-4565-B6C5-DB0F8B2B0B1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7449800" y="730250"/>
            <a:ext cx="5257800" cy="11623676"/>
          </a:xfrm>
        </p:spPr>
        <p:txBody>
          <a:bodyPr vert="eaVert"/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lodrät text 2">
            <a:extLst>
              <a:ext uri="{FF2B5EF4-FFF2-40B4-BE49-F238E27FC236}">
                <a16:creationId xmlns:a16="http://schemas.microsoft.com/office/drawing/2014/main" xmlns="" id="{FA26F25F-BE59-4412-A8DF-339CC3955A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676400" y="730250"/>
            <a:ext cx="15468600" cy="11623676"/>
          </a:xfrm>
        </p:spPr>
        <p:txBody>
          <a:bodyPr vert="eaVert"/>
          <a:lstStyle/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xmlns="" id="{AB911E2D-4CB3-42AA-8154-8AFCED9C19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C27CC6-2714-448E-9C19-9E9F379F2A66}" type="datetimeFigureOut">
              <a:rPr lang="sv-SE" smtClean="0"/>
              <a:t>2021-06-02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xmlns="" id="{11413E6B-5229-41E3-9A3E-5A6F4BD024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xmlns="" id="{31A6EF45-A60B-4268-B66E-2A0306F8F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37AF18-6521-4587-9FDB-922D9F599D58}" type="slidenum">
              <a:rPr lang="sv-SE" smtClean="0"/>
              <a:t>‹N°›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9353242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 och punk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itel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Titeltext</a:t>
            </a:r>
          </a:p>
        </p:txBody>
      </p:sp>
      <p:sp>
        <p:nvSpPr>
          <p:cNvPr id="38" name="Brödtext nivå ett…"/>
          <p:cNvSpPr txBox="1">
            <a:spLocks noGrp="1"/>
          </p:cNvSpPr>
          <p:nvPr>
            <p:ph type="body" idx="1"/>
          </p:nvPr>
        </p:nvSpPr>
        <p:spPr>
          <a:xfrm>
            <a:off x="1689100" y="4424563"/>
            <a:ext cx="21005800" cy="8021437"/>
          </a:xfrm>
          <a:prstGeom prst="rect">
            <a:avLst/>
          </a:prstGeom>
        </p:spPr>
        <p:txBody>
          <a:bodyPr/>
          <a:lstStyle>
            <a:lvl1pPr>
              <a:defRPr sz="4800"/>
            </a:lvl1pPr>
            <a:lvl2pPr>
              <a:defRPr sz="4800"/>
            </a:lvl2pPr>
            <a:lvl3pPr>
              <a:defRPr sz="4800"/>
            </a:lvl3pPr>
            <a:lvl4pPr>
              <a:defRPr sz="4800"/>
            </a:lvl4pPr>
            <a:lvl5pPr>
              <a:defRPr sz="4800"/>
            </a:lvl5pPr>
          </a:lstStyle>
          <a:p>
            <a:r>
              <a:t>Brödtext nivå ett</a:t>
            </a:r>
          </a:p>
          <a:p>
            <a:pPr lvl="1"/>
            <a:r>
              <a:t>Brödtext nivå två</a:t>
            </a:r>
          </a:p>
          <a:p>
            <a:pPr lvl="2"/>
            <a:r>
              <a:t>Brödtext nivå tre</a:t>
            </a:r>
          </a:p>
          <a:p>
            <a:pPr lvl="3"/>
            <a:r>
              <a:t>Brödtext nivå fyra</a:t>
            </a:r>
          </a:p>
          <a:p>
            <a:pPr lvl="4"/>
            <a:r>
              <a:t>Brödtext nivå fem</a:t>
            </a:r>
          </a:p>
        </p:txBody>
      </p:sp>
      <p:sp>
        <p:nvSpPr>
          <p:cNvPr id="39" name="Rektangel"/>
          <p:cNvSpPr/>
          <p:nvPr/>
        </p:nvSpPr>
        <p:spPr>
          <a:xfrm>
            <a:off x="0" y="2721382"/>
            <a:ext cx="24384000" cy="1364436"/>
          </a:xfrm>
          <a:prstGeom prst="rect">
            <a:avLst/>
          </a:prstGeom>
          <a:solidFill>
            <a:srgbClr val="417505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pic>
        <p:nvPicPr>
          <p:cNvPr id="40" name="logo_nordexia_glyph_green.pdf" descr="logo_nordexia_glyph_green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66383" y="614562"/>
            <a:ext cx="1857034" cy="1768076"/>
          </a:xfrm>
          <a:prstGeom prst="rect">
            <a:avLst/>
          </a:prstGeom>
          <a:ln w="12700">
            <a:miter lim="400000"/>
          </a:ln>
        </p:spPr>
      </p:pic>
      <p:sp>
        <p:nvSpPr>
          <p:cNvPr id="41" name="Rektangel"/>
          <p:cNvSpPr txBox="1">
            <a:spLocks noGrp="1"/>
          </p:cNvSpPr>
          <p:nvPr>
            <p:ph type="body" sz="quarter" idx="13"/>
          </p:nvPr>
        </p:nvSpPr>
        <p:spPr>
          <a:xfrm>
            <a:off x="1689100" y="2834282"/>
            <a:ext cx="13860029" cy="1138636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0"/>
              </a:spcBef>
              <a:buSzTx/>
              <a:buNone/>
              <a:defRPr sz="5400" cap="all">
                <a:solidFill>
                  <a:srgbClr val="FFFFFF"/>
                </a:solidFill>
                <a:latin typeface="+mj-lt"/>
                <a:ea typeface="+mj-ea"/>
                <a:cs typeface="+mj-cs"/>
                <a:sym typeface="Futura Bold"/>
              </a:defRPr>
            </a:pPr>
            <a:endParaRPr/>
          </a:p>
        </p:txBody>
      </p:sp>
      <p:sp>
        <p:nvSpPr>
          <p:cNvPr id="42" name="Diabilds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 och punkter (turko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ktangel"/>
          <p:cNvSpPr/>
          <p:nvPr/>
        </p:nvSpPr>
        <p:spPr>
          <a:xfrm>
            <a:off x="0" y="0"/>
            <a:ext cx="8128562" cy="13716000"/>
          </a:xfrm>
          <a:prstGeom prst="rect">
            <a:avLst/>
          </a:prstGeom>
          <a:solidFill>
            <a:srgbClr val="417505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50" name="Titeltext"/>
          <p:cNvSpPr txBox="1">
            <a:spLocks noGrp="1"/>
          </p:cNvSpPr>
          <p:nvPr>
            <p:ph type="title"/>
          </p:nvPr>
        </p:nvSpPr>
        <p:spPr>
          <a:xfrm>
            <a:off x="8834871" y="355600"/>
            <a:ext cx="13860029" cy="2286000"/>
          </a:xfrm>
          <a:prstGeom prst="rect">
            <a:avLst/>
          </a:prstGeom>
        </p:spPr>
        <p:txBody>
          <a:bodyPr/>
          <a:lstStyle/>
          <a:p>
            <a:r>
              <a:t>Titeltext</a:t>
            </a:r>
          </a:p>
        </p:txBody>
      </p:sp>
      <p:sp>
        <p:nvSpPr>
          <p:cNvPr id="51" name="Brödtext nivå ett…"/>
          <p:cNvSpPr txBox="1">
            <a:spLocks noGrp="1"/>
          </p:cNvSpPr>
          <p:nvPr>
            <p:ph type="body" sz="half" idx="1"/>
          </p:nvPr>
        </p:nvSpPr>
        <p:spPr>
          <a:xfrm>
            <a:off x="8834871" y="4184956"/>
            <a:ext cx="13860029" cy="8261044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sz="4800"/>
            </a:lvl1pPr>
            <a:lvl2pPr>
              <a:spcBef>
                <a:spcPts val="2200"/>
              </a:spcBef>
              <a:buClr>
                <a:srgbClr val="417505"/>
              </a:buClr>
              <a:buChar char="◆"/>
              <a:defRPr sz="4800"/>
            </a:lvl2pPr>
            <a:lvl3pPr>
              <a:spcBef>
                <a:spcPts val="2200"/>
              </a:spcBef>
              <a:buClr>
                <a:srgbClr val="417505"/>
              </a:buClr>
              <a:buSzPct val="115000"/>
              <a:buChar char="◆"/>
              <a:defRPr sz="4800"/>
            </a:lvl3pPr>
            <a:lvl4pPr>
              <a:spcBef>
                <a:spcPts val="2200"/>
              </a:spcBef>
              <a:buSzPct val="104999"/>
              <a:buChar char="◆"/>
              <a:defRPr sz="4800"/>
            </a:lvl4pPr>
            <a:lvl5pPr>
              <a:spcBef>
                <a:spcPts val="2200"/>
              </a:spcBef>
              <a:buSzPct val="100000"/>
              <a:buChar char="◆"/>
              <a:defRPr sz="4800"/>
            </a:lvl5pPr>
          </a:lstStyle>
          <a:p>
            <a:r>
              <a:t>Brödtext nivå ett</a:t>
            </a:r>
          </a:p>
          <a:p>
            <a:pPr lvl="1"/>
            <a:r>
              <a:t>Brödtext nivå två</a:t>
            </a:r>
          </a:p>
          <a:p>
            <a:pPr lvl="2"/>
            <a:r>
              <a:t>Brödtext nivå tre</a:t>
            </a:r>
          </a:p>
          <a:p>
            <a:pPr lvl="3"/>
            <a:r>
              <a:t>Brödtext nivå fyra</a:t>
            </a:r>
          </a:p>
          <a:p>
            <a:pPr lvl="4"/>
            <a:r>
              <a:t>Brödtext nivå fem</a:t>
            </a:r>
          </a:p>
        </p:txBody>
      </p:sp>
      <p:sp>
        <p:nvSpPr>
          <p:cNvPr id="52" name="Rektangel"/>
          <p:cNvSpPr txBox="1">
            <a:spLocks noGrp="1"/>
          </p:cNvSpPr>
          <p:nvPr>
            <p:ph type="body" sz="quarter" idx="13"/>
          </p:nvPr>
        </p:nvSpPr>
        <p:spPr>
          <a:xfrm>
            <a:off x="525087" y="4184956"/>
            <a:ext cx="7078388" cy="8261044"/>
          </a:xfrm>
          <a:prstGeom prst="rect">
            <a:avLst/>
          </a:prstGeom>
        </p:spPr>
        <p:txBody>
          <a:bodyPr/>
          <a:lstStyle/>
          <a:p>
            <a:pPr marL="0" indent="0" algn="ctr">
              <a:buSzTx/>
              <a:buNone/>
              <a:defRPr sz="4800" cap="all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3" name="Rektangel"/>
          <p:cNvSpPr txBox="1">
            <a:spLocks noGrp="1"/>
          </p:cNvSpPr>
          <p:nvPr>
            <p:ph type="body" sz="quarter" idx="14"/>
          </p:nvPr>
        </p:nvSpPr>
        <p:spPr>
          <a:xfrm>
            <a:off x="8834871" y="2641600"/>
            <a:ext cx="13860029" cy="1138636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0"/>
              </a:spcBef>
              <a:buSzTx/>
              <a:buNone/>
              <a:defRPr sz="5400" cap="all">
                <a:solidFill>
                  <a:srgbClr val="4F7322"/>
                </a:solidFill>
                <a:latin typeface="+mj-lt"/>
                <a:ea typeface="+mj-ea"/>
                <a:cs typeface="+mj-cs"/>
                <a:sym typeface="Futura Bold"/>
              </a:defRPr>
            </a:pPr>
            <a:endParaRPr/>
          </a:p>
        </p:txBody>
      </p:sp>
      <p:pic>
        <p:nvPicPr>
          <p:cNvPr id="54" name="logo_nordexia_glyph_white.pdf" descr="logo_nordexia_glyph_whit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1941" y="632665"/>
            <a:ext cx="3064679" cy="2917868"/>
          </a:xfrm>
          <a:prstGeom prst="rect">
            <a:avLst/>
          </a:prstGeom>
          <a:ln w="12700">
            <a:miter lim="400000"/>
          </a:ln>
        </p:spPr>
      </p:pic>
      <p:sp>
        <p:nvSpPr>
          <p:cNvPr id="55" name="Diabilds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xmlns="" id="{49AB46C6-2156-471B-B668-A74A89868D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8000" y="2244726"/>
            <a:ext cx="18288000" cy="4775200"/>
          </a:xfrm>
        </p:spPr>
        <p:txBody>
          <a:bodyPr anchor="b"/>
          <a:lstStyle>
            <a:lvl1pPr algn="ctr">
              <a:defRPr sz="12000"/>
            </a:lvl1pPr>
          </a:lstStyle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xmlns="" id="{0895A274-D538-4341-86B4-EBDDB615D9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8000" y="7204076"/>
            <a:ext cx="18288000" cy="3311524"/>
          </a:xfrm>
        </p:spPr>
        <p:txBody>
          <a:bodyPr/>
          <a:lstStyle>
            <a:lvl1pPr marL="0" indent="0" algn="ctr">
              <a:buNone/>
              <a:defRPr sz="4800"/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sv-SE"/>
              <a:t>Klicka här för att ändra mall för underrubrikformat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xmlns="" id="{48046033-7281-4866-891C-B5F79E3F87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C27CC6-2714-448E-9C19-9E9F379F2A66}" type="datetimeFigureOut">
              <a:rPr lang="sv-SE" smtClean="0"/>
              <a:t>2021-06-02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xmlns="" id="{413E4893-A50C-490B-9FB3-B20815E150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xmlns="" id="{5FCD5296-FD50-43BB-82E6-67D03E737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37AF18-6521-4587-9FDB-922D9F599D58}" type="slidenum">
              <a:rPr lang="sv-SE" smtClean="0"/>
              <a:t>‹N°›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7534412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xmlns="" id="{68D5AF02-05F2-4BE8-B7B2-051F735B3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xmlns="" id="{6D7D6E27-BBDD-456E-9BC3-77C7666BE2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xmlns="" id="{AD849561-9DD0-40C3-B24A-21C60B3ED7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C27CC6-2714-448E-9C19-9E9F379F2A66}" type="datetimeFigureOut">
              <a:rPr lang="sv-SE" smtClean="0"/>
              <a:t>2021-06-02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xmlns="" id="{BAF67E3E-F2C0-4EB1-8348-B88A24457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xmlns="" id="{D7A96FF3-CC3C-4C89-BBE1-1C387477E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37AF18-6521-4587-9FDB-922D9F599D58}" type="slidenum">
              <a:rPr lang="sv-SE" smtClean="0"/>
              <a:t>‹N°›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9874353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vsnitts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xmlns="" id="{2AB5E16A-4EDA-4B27-9AD9-45573B1995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3700" y="3419477"/>
            <a:ext cx="21031200" cy="5705474"/>
          </a:xfrm>
        </p:spPr>
        <p:txBody>
          <a:bodyPr anchor="b"/>
          <a:lstStyle>
            <a:lvl1pPr>
              <a:defRPr sz="12000"/>
            </a:lvl1pPr>
          </a:lstStyle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xmlns="" id="{1F2955C8-8915-4B7E-AEB2-D49FCC4458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63700" y="9178927"/>
            <a:ext cx="21031200" cy="3000374"/>
          </a:xfrm>
        </p:spPr>
        <p:txBody>
          <a:bodyPr/>
          <a:lstStyle>
            <a:lvl1pPr marL="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1pPr>
            <a:lvl2pPr marL="91440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v-SE"/>
              <a:t>Redigera format för bakgrundstext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xmlns="" id="{1E9C34A2-C0DE-472C-9752-604ABD7384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C27CC6-2714-448E-9C19-9E9F379F2A66}" type="datetimeFigureOut">
              <a:rPr lang="sv-SE" smtClean="0"/>
              <a:t>2021-06-02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xmlns="" id="{7B1A932E-5B99-4F1C-85D8-B453151FBA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xmlns="" id="{1703B6B7-6A4F-4540-8F2B-0A245731A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37AF18-6521-4587-9FDB-922D9F599D58}" type="slidenum">
              <a:rPr lang="sv-SE" smtClean="0"/>
              <a:t>‹N°›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6278239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vå de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xmlns="" id="{AE3667B9-4CAB-4C0C-BBA6-6C3485A2B7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xmlns="" id="{426B8CA7-7F76-4708-8CBE-8F7B723C48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676400" y="3651250"/>
            <a:ext cx="10363200" cy="8702676"/>
          </a:xfrm>
        </p:spPr>
        <p:txBody>
          <a:bodyPr/>
          <a:lstStyle/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innehåll 3">
            <a:extLst>
              <a:ext uri="{FF2B5EF4-FFF2-40B4-BE49-F238E27FC236}">
                <a16:creationId xmlns:a16="http://schemas.microsoft.com/office/drawing/2014/main" xmlns="" id="{141FBDFA-1F76-421A-8B3E-28490FD313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344400" y="3651250"/>
            <a:ext cx="10363200" cy="8702676"/>
          </a:xfrm>
        </p:spPr>
        <p:txBody>
          <a:bodyPr/>
          <a:lstStyle/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5" name="Platshållare för datum 4">
            <a:extLst>
              <a:ext uri="{FF2B5EF4-FFF2-40B4-BE49-F238E27FC236}">
                <a16:creationId xmlns:a16="http://schemas.microsoft.com/office/drawing/2014/main" xmlns="" id="{033EE811-E6DF-45E4-81C3-1842EDF6E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C27CC6-2714-448E-9C19-9E9F379F2A66}" type="datetimeFigureOut">
              <a:rPr lang="sv-SE" smtClean="0"/>
              <a:t>2021-06-02</a:t>
            </a:fld>
            <a:endParaRPr lang="sv-SE"/>
          </a:p>
        </p:txBody>
      </p:sp>
      <p:sp>
        <p:nvSpPr>
          <p:cNvPr id="6" name="Platshållare för sidfot 5">
            <a:extLst>
              <a:ext uri="{FF2B5EF4-FFF2-40B4-BE49-F238E27FC236}">
                <a16:creationId xmlns:a16="http://schemas.microsoft.com/office/drawing/2014/main" xmlns="" id="{0C10FE27-F8F1-4C20-B377-3B0773C6C0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Platshållare för bildnummer 6">
            <a:extLst>
              <a:ext uri="{FF2B5EF4-FFF2-40B4-BE49-F238E27FC236}">
                <a16:creationId xmlns:a16="http://schemas.microsoft.com/office/drawing/2014/main" xmlns="" id="{7F938FC0-57AD-467D-9A30-31999BADBC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37AF18-6521-4587-9FDB-922D9F599D58}" type="slidenum">
              <a:rPr lang="sv-SE" smtClean="0"/>
              <a:t>‹N°›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0733373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Jämföre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xmlns="" id="{131C917B-CC64-4701-8461-1F6D27C406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576" y="730251"/>
            <a:ext cx="21031200" cy="2651126"/>
          </a:xfrm>
        </p:spPr>
        <p:txBody>
          <a:bodyPr/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xmlns="" id="{3B4390B7-BE41-43E7-9DEE-C78DCB8D6B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79577" y="3362326"/>
            <a:ext cx="10315574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sv-SE"/>
              <a:t>Redigera format för bakgrundstext</a:t>
            </a:r>
          </a:p>
        </p:txBody>
      </p:sp>
      <p:sp>
        <p:nvSpPr>
          <p:cNvPr id="4" name="Platshållare för innehåll 3">
            <a:extLst>
              <a:ext uri="{FF2B5EF4-FFF2-40B4-BE49-F238E27FC236}">
                <a16:creationId xmlns:a16="http://schemas.microsoft.com/office/drawing/2014/main" xmlns="" id="{0D6E9C79-0EE8-4C98-B18C-9E96F00F2F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679577" y="5010150"/>
            <a:ext cx="10315574" cy="7369176"/>
          </a:xfrm>
        </p:spPr>
        <p:txBody>
          <a:bodyPr/>
          <a:lstStyle/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xmlns="" id="{F788C392-5E32-4161-A78D-7842830FEC8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2344400" y="3362326"/>
            <a:ext cx="10366376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sv-SE"/>
              <a:t>Redigera format för bakgrundstext</a:t>
            </a:r>
          </a:p>
        </p:txBody>
      </p:sp>
      <p:sp>
        <p:nvSpPr>
          <p:cNvPr id="6" name="Platshållare för innehåll 5">
            <a:extLst>
              <a:ext uri="{FF2B5EF4-FFF2-40B4-BE49-F238E27FC236}">
                <a16:creationId xmlns:a16="http://schemas.microsoft.com/office/drawing/2014/main" xmlns="" id="{53943862-76C4-4ABD-A84C-7993472560B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12344400" y="5010150"/>
            <a:ext cx="10366376" cy="7369176"/>
          </a:xfrm>
        </p:spPr>
        <p:txBody>
          <a:bodyPr/>
          <a:lstStyle/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7" name="Platshållare för datum 6">
            <a:extLst>
              <a:ext uri="{FF2B5EF4-FFF2-40B4-BE49-F238E27FC236}">
                <a16:creationId xmlns:a16="http://schemas.microsoft.com/office/drawing/2014/main" xmlns="" id="{717F36BA-47E2-4A91-B279-70C47EBB90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C27CC6-2714-448E-9C19-9E9F379F2A66}" type="datetimeFigureOut">
              <a:rPr lang="sv-SE" smtClean="0"/>
              <a:t>2021-06-02</a:t>
            </a:fld>
            <a:endParaRPr lang="sv-SE"/>
          </a:p>
        </p:txBody>
      </p:sp>
      <p:sp>
        <p:nvSpPr>
          <p:cNvPr id="8" name="Platshållare för sidfot 7">
            <a:extLst>
              <a:ext uri="{FF2B5EF4-FFF2-40B4-BE49-F238E27FC236}">
                <a16:creationId xmlns:a16="http://schemas.microsoft.com/office/drawing/2014/main" xmlns="" id="{2525D852-E13B-4362-B504-7B0F1F2133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9" name="Platshållare för bildnummer 8">
            <a:extLst>
              <a:ext uri="{FF2B5EF4-FFF2-40B4-BE49-F238E27FC236}">
                <a16:creationId xmlns:a16="http://schemas.microsoft.com/office/drawing/2014/main" xmlns="" id="{DD64C49F-6A20-4EFB-BA34-642B6C18CA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37AF18-6521-4587-9FDB-922D9F599D58}" type="slidenum">
              <a:rPr lang="sv-SE" smtClean="0"/>
              <a:t>‹N°›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8360880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xmlns="" id="{3EA44FA1-E39A-409C-A075-BAF9CFE4DB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datum 2">
            <a:extLst>
              <a:ext uri="{FF2B5EF4-FFF2-40B4-BE49-F238E27FC236}">
                <a16:creationId xmlns:a16="http://schemas.microsoft.com/office/drawing/2014/main" xmlns="" id="{627D4D45-0437-4200-89CA-9413DA0A37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C27CC6-2714-448E-9C19-9E9F379F2A66}" type="datetimeFigureOut">
              <a:rPr lang="sv-SE" smtClean="0"/>
              <a:t>2021-06-02</a:t>
            </a:fld>
            <a:endParaRPr lang="sv-SE"/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xmlns="" id="{F879C742-9509-41B5-9EF2-0EEC3488E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xmlns="" id="{C3A4D95E-73B8-4612-B445-E3516FC75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37AF18-6521-4587-9FDB-922D9F599D58}" type="slidenum">
              <a:rPr lang="sv-SE" smtClean="0"/>
              <a:t>‹N°›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4714232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text"/>
          <p:cNvSpPr txBox="1">
            <a:spLocks noGrp="1"/>
          </p:cNvSpPr>
          <p:nvPr>
            <p:ph type="title"/>
          </p:nvPr>
        </p:nvSpPr>
        <p:spPr>
          <a:xfrm>
            <a:off x="1689100" y="355600"/>
            <a:ext cx="21005800" cy="228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Titeltext</a:t>
            </a:r>
          </a:p>
        </p:txBody>
      </p:sp>
      <p:sp>
        <p:nvSpPr>
          <p:cNvPr id="3" name="Brödtext nivå ett…"/>
          <p:cNvSpPr txBox="1">
            <a:spLocks noGrp="1"/>
          </p:cNvSpPr>
          <p:nvPr>
            <p:ph type="body" idx="1"/>
          </p:nvPr>
        </p:nvSpPr>
        <p:spPr>
          <a:xfrm>
            <a:off x="1689100" y="3149600"/>
            <a:ext cx="21005800" cy="929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Brödtext nivå ett</a:t>
            </a:r>
          </a:p>
          <a:p>
            <a:pPr lvl="1"/>
            <a:r>
              <a:t>Brödtext nivå två</a:t>
            </a:r>
          </a:p>
          <a:p>
            <a:pPr lvl="2"/>
            <a:r>
              <a:t>Brödtext nivå tre</a:t>
            </a:r>
          </a:p>
          <a:p>
            <a:pPr lvl="3"/>
            <a:r>
              <a:t>Brödtext nivå fyra</a:t>
            </a:r>
          </a:p>
          <a:p>
            <a:pPr lvl="4"/>
            <a:r>
              <a:t>Brödtext nivå fem</a:t>
            </a:r>
          </a:p>
        </p:txBody>
      </p:sp>
      <p:sp>
        <p:nvSpPr>
          <p:cNvPr id="4" name="Diabildsnummer"/>
          <p:cNvSpPr txBox="1">
            <a:spLocks noGrp="1"/>
          </p:cNvSpPr>
          <p:nvPr>
            <p:ph type="sldNum" sz="quarter" idx="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‹N°›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</p:sldLayoutIdLst>
  <p:transition spd="med"/>
  <p:txStyles>
    <p:titleStyle>
      <a:lvl1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all" spc="0" baseline="0">
          <a:ln>
            <a:noFill/>
          </a:ln>
          <a:solidFill>
            <a:srgbClr val="417505"/>
          </a:solidFill>
          <a:uFillTx/>
          <a:latin typeface="+mj-lt"/>
          <a:ea typeface="+mj-ea"/>
          <a:cs typeface="+mj-cs"/>
          <a:sym typeface="Futura Bold"/>
        </a:defRPr>
      </a:lvl1pPr>
      <a:lvl2pPr marL="0" marR="0" indent="2286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all" spc="0" baseline="0">
          <a:ln>
            <a:noFill/>
          </a:ln>
          <a:solidFill>
            <a:srgbClr val="417505"/>
          </a:solidFill>
          <a:uFillTx/>
          <a:latin typeface="+mj-lt"/>
          <a:ea typeface="+mj-ea"/>
          <a:cs typeface="+mj-cs"/>
          <a:sym typeface="Futura Bold"/>
        </a:defRPr>
      </a:lvl2pPr>
      <a:lvl3pPr marL="0" marR="0" indent="4572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all" spc="0" baseline="0">
          <a:ln>
            <a:noFill/>
          </a:ln>
          <a:solidFill>
            <a:srgbClr val="417505"/>
          </a:solidFill>
          <a:uFillTx/>
          <a:latin typeface="+mj-lt"/>
          <a:ea typeface="+mj-ea"/>
          <a:cs typeface="+mj-cs"/>
          <a:sym typeface="Futura Bold"/>
        </a:defRPr>
      </a:lvl3pPr>
      <a:lvl4pPr marL="0" marR="0" indent="6858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all" spc="0" baseline="0">
          <a:ln>
            <a:noFill/>
          </a:ln>
          <a:solidFill>
            <a:srgbClr val="417505"/>
          </a:solidFill>
          <a:uFillTx/>
          <a:latin typeface="+mj-lt"/>
          <a:ea typeface="+mj-ea"/>
          <a:cs typeface="+mj-cs"/>
          <a:sym typeface="Futura Bold"/>
        </a:defRPr>
      </a:lvl4pPr>
      <a:lvl5pPr marL="0" marR="0" indent="9144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all" spc="0" baseline="0">
          <a:ln>
            <a:noFill/>
          </a:ln>
          <a:solidFill>
            <a:srgbClr val="417505"/>
          </a:solidFill>
          <a:uFillTx/>
          <a:latin typeface="+mj-lt"/>
          <a:ea typeface="+mj-ea"/>
          <a:cs typeface="+mj-cs"/>
          <a:sym typeface="Futura Bold"/>
        </a:defRPr>
      </a:lvl5pPr>
      <a:lvl6pPr marL="0" marR="0" indent="11430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all" spc="0" baseline="0">
          <a:ln>
            <a:noFill/>
          </a:ln>
          <a:solidFill>
            <a:srgbClr val="417505"/>
          </a:solidFill>
          <a:uFillTx/>
          <a:latin typeface="+mj-lt"/>
          <a:ea typeface="+mj-ea"/>
          <a:cs typeface="+mj-cs"/>
          <a:sym typeface="Futura Bold"/>
        </a:defRPr>
      </a:lvl6pPr>
      <a:lvl7pPr marL="0" marR="0" indent="13716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all" spc="0" baseline="0">
          <a:ln>
            <a:noFill/>
          </a:ln>
          <a:solidFill>
            <a:srgbClr val="417505"/>
          </a:solidFill>
          <a:uFillTx/>
          <a:latin typeface="+mj-lt"/>
          <a:ea typeface="+mj-ea"/>
          <a:cs typeface="+mj-cs"/>
          <a:sym typeface="Futura Bold"/>
        </a:defRPr>
      </a:lvl7pPr>
      <a:lvl8pPr marL="0" marR="0" indent="16002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all" spc="0" baseline="0">
          <a:ln>
            <a:noFill/>
          </a:ln>
          <a:solidFill>
            <a:srgbClr val="417505"/>
          </a:solidFill>
          <a:uFillTx/>
          <a:latin typeface="+mj-lt"/>
          <a:ea typeface="+mj-ea"/>
          <a:cs typeface="+mj-cs"/>
          <a:sym typeface="Futura Bold"/>
        </a:defRPr>
      </a:lvl8pPr>
      <a:lvl9pPr marL="0" marR="0" indent="18288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all" spc="0" baseline="0">
          <a:ln>
            <a:noFill/>
          </a:ln>
          <a:solidFill>
            <a:srgbClr val="417505"/>
          </a:solidFill>
          <a:uFillTx/>
          <a:latin typeface="+mj-lt"/>
          <a:ea typeface="+mj-ea"/>
          <a:cs typeface="+mj-cs"/>
          <a:sym typeface="Futura Bold"/>
        </a:defRPr>
      </a:lvl9pPr>
    </p:titleStyle>
    <p:bodyStyle>
      <a:lvl1pPr marL="63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417505"/>
          </a:solidFill>
          <a:uFillTx/>
          <a:latin typeface="Futura"/>
          <a:ea typeface="Futura"/>
          <a:cs typeface="Futura"/>
          <a:sym typeface="Futura"/>
        </a:defRPr>
      </a:lvl1pPr>
      <a:lvl2pPr marL="127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417505"/>
          </a:solidFill>
          <a:uFillTx/>
          <a:latin typeface="Futura"/>
          <a:ea typeface="Futura"/>
          <a:cs typeface="Futura"/>
          <a:sym typeface="Futura"/>
        </a:defRPr>
      </a:lvl2pPr>
      <a:lvl3pPr marL="190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417505"/>
          </a:solidFill>
          <a:uFillTx/>
          <a:latin typeface="Futura"/>
          <a:ea typeface="Futura"/>
          <a:cs typeface="Futura"/>
          <a:sym typeface="Futura"/>
        </a:defRPr>
      </a:lvl3pPr>
      <a:lvl4pPr marL="254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417505"/>
          </a:solidFill>
          <a:uFillTx/>
          <a:latin typeface="Futura"/>
          <a:ea typeface="Futura"/>
          <a:cs typeface="Futura"/>
          <a:sym typeface="Futura"/>
        </a:defRPr>
      </a:lvl4pPr>
      <a:lvl5pPr marL="317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417505"/>
          </a:solidFill>
          <a:uFillTx/>
          <a:latin typeface="Futura"/>
          <a:ea typeface="Futura"/>
          <a:cs typeface="Futura"/>
          <a:sym typeface="Futura"/>
        </a:defRPr>
      </a:lvl5pPr>
      <a:lvl6pPr marL="381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417505"/>
          </a:solidFill>
          <a:uFillTx/>
          <a:latin typeface="Futura"/>
          <a:ea typeface="Futura"/>
          <a:cs typeface="Futura"/>
          <a:sym typeface="Futura"/>
        </a:defRPr>
      </a:lvl6pPr>
      <a:lvl7pPr marL="444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417505"/>
          </a:solidFill>
          <a:uFillTx/>
          <a:latin typeface="Futura"/>
          <a:ea typeface="Futura"/>
          <a:cs typeface="Futura"/>
          <a:sym typeface="Futura"/>
        </a:defRPr>
      </a:lvl7pPr>
      <a:lvl8pPr marL="508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417505"/>
          </a:solidFill>
          <a:uFillTx/>
          <a:latin typeface="Futura"/>
          <a:ea typeface="Futura"/>
          <a:cs typeface="Futura"/>
          <a:sym typeface="Futura"/>
        </a:defRPr>
      </a:lvl8pPr>
      <a:lvl9pPr marL="571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417505"/>
          </a:solidFill>
          <a:uFillTx/>
          <a:latin typeface="Futura"/>
          <a:ea typeface="Futura"/>
          <a:cs typeface="Futura"/>
          <a:sym typeface="Futura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rubrik 1">
            <a:extLst>
              <a:ext uri="{FF2B5EF4-FFF2-40B4-BE49-F238E27FC236}">
                <a16:creationId xmlns:a16="http://schemas.microsoft.com/office/drawing/2014/main" xmlns="" id="{00AC24F3-D44C-49B7-A7B6-E7EAAF21B5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730251"/>
            <a:ext cx="21031200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xmlns="" id="{0081B7D1-AA59-4978-9072-AA10186B1D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76400" y="3651250"/>
            <a:ext cx="21031200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xmlns="" id="{52DAEA41-AD7E-4AA6-A5D8-13CA6FD267D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676400" y="12712701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C27CC6-2714-448E-9C19-9E9F379F2A66}" type="datetimeFigureOut">
              <a:rPr lang="sv-SE" smtClean="0"/>
              <a:t>2021-06-02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xmlns="" id="{8095CAFB-0C90-4F3B-84A5-ABC755CFD4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077200" y="12712701"/>
            <a:ext cx="822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xmlns="" id="{D162FCF4-4C08-4E2B-AF31-05DE729697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7221200" y="12712701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37AF18-6521-4587-9FDB-922D9F599D58}" type="slidenum">
              <a:rPr lang="sv-SE" smtClean="0"/>
              <a:t>‹N°›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0460099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57" r:id="rId3"/>
    <p:sldLayoutId id="2147483658" r:id="rId4"/>
    <p:sldLayoutId id="2147483659" r:id="rId5"/>
    <p:sldLayoutId id="2147483660" r:id="rId6"/>
    <p:sldLayoutId id="2147483661" r:id="rId7"/>
    <p:sldLayoutId id="2147483662" r:id="rId8"/>
    <p:sldLayoutId id="2147483663" r:id="rId9"/>
    <p:sldLayoutId id="2147483664" r:id="rId10"/>
    <p:sldLayoutId id="2147483665" r:id="rId11"/>
  </p:sldLayoutIdLst>
  <p:txStyles>
    <p:titleStyle>
      <a:lvl1pPr algn="l" defTabSz="1828800" rtl="0" eaLnBrk="1" latinLnBrk="0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8288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ecotree.green/sv/" TargetMode="External"/><Relationship Id="rId3" Type="http://schemas.openxmlformats.org/officeDocument/2006/relationships/image" Target="../media/image20.png"/><Relationship Id="rId7" Type="http://schemas.openxmlformats.org/officeDocument/2006/relationships/image" Target="../media/image24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3.png"/><Relationship Id="rId5" Type="http://schemas.openxmlformats.org/officeDocument/2006/relationships/image" Target="../media/image22.jpg"/><Relationship Id="rId4" Type="http://schemas.openxmlformats.org/officeDocument/2006/relationships/image" Target="../media/image21.jpg"/><Relationship Id="rId9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../media/image13.jpeg"/><Relationship Id="rId2" Type="http://schemas.openxmlformats.org/officeDocument/2006/relationships/hyperlink" Target="https://fr.wikipedia.org/wiki/Du_berceau_au_berceau" TargetMode="Externa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.PNG"/><Relationship Id="rId5" Type="http://schemas.openxmlformats.org/officeDocument/2006/relationships/image" Target="../media/image12.emf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6.PNG"/><Relationship Id="rId4" Type="http://schemas.openxmlformats.org/officeDocument/2006/relationships/image" Target="../media/image16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434141" y="4807813"/>
            <a:ext cx="10902344" cy="1323439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" name="Bildobjekt 5" descr="En bild som visar träd, utomhus, himmel, skog&#10;&#10;Beskrivning genererad med mycket hög exakthet">
            <a:extLst>
              <a:ext uri="{FF2B5EF4-FFF2-40B4-BE49-F238E27FC236}">
                <a16:creationId xmlns:a16="http://schemas.microsoft.com/office/drawing/2014/main" xmlns="" id="{4A2C5E85-35F7-4E67-BB9E-0D121678CB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685" b="9729"/>
          <a:stretch/>
        </p:blipFill>
        <p:spPr>
          <a:xfrm>
            <a:off x="40" y="-15418"/>
            <a:ext cx="24383960" cy="13715980"/>
          </a:xfrm>
          <a:prstGeom prst="rect">
            <a:avLst/>
          </a:prstGeom>
        </p:spPr>
      </p:pic>
      <p:sp>
        <p:nvSpPr>
          <p:cNvPr id="9" name="textruta 8">
            <a:extLst>
              <a:ext uri="{FF2B5EF4-FFF2-40B4-BE49-F238E27FC236}">
                <a16:creationId xmlns:a16="http://schemas.microsoft.com/office/drawing/2014/main" xmlns="" id="{E467DBA3-6815-41A5-B1B3-3595DCBC65D4}"/>
              </a:ext>
            </a:extLst>
          </p:cNvPr>
          <p:cNvSpPr txBox="1"/>
          <p:nvPr/>
        </p:nvSpPr>
        <p:spPr>
          <a:xfrm>
            <a:off x="2363688" y="5187935"/>
            <a:ext cx="9828332" cy="1200329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none" rtlCol="0">
            <a:spAutoFit/>
          </a:bodyPr>
          <a:lstStyle/>
          <a:p>
            <a:pPr algn="l" defTabSz="1828800" hangingPunct="1"/>
            <a:r>
              <a:rPr lang="sv-SE" sz="7200" kern="1200" dirty="0">
                <a:solidFill>
                  <a:srgbClr val="0095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Nettoyage &amp; </a:t>
            </a:r>
            <a:r>
              <a:rPr lang="sv-SE" sz="7200" kern="1200" dirty="0" smtClean="0">
                <a:solidFill>
                  <a:srgbClr val="0095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Entretien</a:t>
            </a:r>
            <a:endParaRPr lang="sv-SE" sz="7200" kern="1200" dirty="0">
              <a:solidFill>
                <a:srgbClr val="00954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Frågor"/>
          <p:cNvSpPr txBox="1">
            <a:spLocks/>
          </p:cNvSpPr>
          <p:nvPr/>
        </p:nvSpPr>
        <p:spPr>
          <a:xfrm>
            <a:off x="6885313" y="1691547"/>
            <a:ext cx="12766808" cy="2286000"/>
          </a:xfrm>
          <a:prstGeom prst="rect">
            <a:avLst/>
          </a:prstGeom>
        </p:spPr>
        <p:txBody>
          <a:bodyPr/>
          <a:lstStyle>
            <a:lvl1pPr algn="l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v-SE" sz="9600" b="1" dirty="0" smtClean="0">
                <a:solidFill>
                  <a:srgbClr val="009540"/>
                </a:solidFill>
                <a:latin typeface="Futura Bold"/>
              </a:rPr>
              <a:t>&amp; </a:t>
            </a:r>
            <a:r>
              <a:rPr lang="sv-SE" sz="8000" b="1" dirty="0" smtClean="0">
                <a:solidFill>
                  <a:srgbClr val="009540"/>
                </a:solidFill>
                <a:latin typeface="Futura Bold"/>
              </a:rPr>
              <a:t>NORDEX GREEN</a:t>
            </a:r>
            <a:endParaRPr lang="sv-SE" sz="8000" b="1" dirty="0">
              <a:solidFill>
                <a:srgbClr val="009540"/>
              </a:solidFill>
              <a:latin typeface="Futura Bold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003" y="138799"/>
            <a:ext cx="6199348" cy="4514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5422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ell 2">
            <a:extLst>
              <a:ext uri="{FF2B5EF4-FFF2-40B4-BE49-F238E27FC236}">
                <a16:creationId xmlns:a16="http://schemas.microsoft.com/office/drawing/2014/main" xmlns="" id="{81036D6D-62D9-42C8-AF1A-4E7D052F04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7445365"/>
              </p:ext>
            </p:extLst>
          </p:nvPr>
        </p:nvGraphicFramePr>
        <p:xfrm>
          <a:off x="1689100" y="5238059"/>
          <a:ext cx="20801623" cy="7739387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3651729">
                  <a:extLst>
                    <a:ext uri="{9D8B030D-6E8A-4147-A177-3AD203B41FA5}">
                      <a16:colId xmlns:a16="http://schemas.microsoft.com/office/drawing/2014/main" xmlns="" val="990453776"/>
                    </a:ext>
                  </a:extLst>
                </a:gridCol>
                <a:gridCol w="6443886">
                  <a:extLst>
                    <a:ext uri="{9D8B030D-6E8A-4147-A177-3AD203B41FA5}">
                      <a16:colId xmlns:a16="http://schemas.microsoft.com/office/drawing/2014/main" xmlns="" val="2310460453"/>
                    </a:ext>
                  </a:extLst>
                </a:gridCol>
                <a:gridCol w="10706008">
                  <a:extLst>
                    <a:ext uri="{9D8B030D-6E8A-4147-A177-3AD203B41FA5}">
                      <a16:colId xmlns:a16="http://schemas.microsoft.com/office/drawing/2014/main" xmlns="" val="1713490462"/>
                    </a:ext>
                  </a:extLst>
                </a:gridCol>
              </a:tblGrid>
              <a:tr h="637012">
                <a:tc>
                  <a:txBody>
                    <a:bodyPr/>
                    <a:lstStyle/>
                    <a:p>
                      <a:pPr lvl="1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sv-SE" sz="2400" b="1" u="none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Produit</a:t>
                      </a:r>
                      <a:endParaRPr lang="sv-SE" sz="2400" b="1" u="none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sv-SE" sz="2400" b="1" u="none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</a:t>
                      </a:r>
                      <a:endParaRPr lang="sv-SE" sz="2400" b="1" u="none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sv-SE" sz="2400" b="1" u="none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Utilisation</a:t>
                      </a:r>
                      <a:endParaRPr lang="sv-SE" sz="2400" b="1" u="none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48368817"/>
                  </a:ext>
                </a:extLst>
              </a:tr>
              <a:tr h="1157420">
                <a:tc>
                  <a:txBody>
                    <a:bodyPr/>
                    <a:lstStyle/>
                    <a:p>
                      <a:pPr lvl="1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sv-SE" sz="2400" b="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DailyClean, 1 </a:t>
                      </a:r>
                      <a:r>
                        <a:rPr lang="sv-SE" sz="2400" b="0" dirty="0" smtClean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</a:t>
                      </a:r>
                      <a:endParaRPr lang="sv-SE" sz="24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2400" b="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Nettoyage universel efficace pour le nettoyage quotidien des surfaces résistantes à l'eau.</a:t>
                      </a:r>
                      <a:endParaRPr lang="sv-SE" sz="24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2400" b="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Nettoyage général des bâtiments, bureaux, écoles et hôpitaux. Intérieur et parquet.</a:t>
                      </a:r>
                      <a:endParaRPr lang="sv-SE" sz="24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3216717648"/>
                  </a:ext>
                </a:extLst>
              </a:tr>
              <a:tr h="1408584">
                <a:tc>
                  <a:txBody>
                    <a:bodyPr/>
                    <a:lstStyle/>
                    <a:p>
                      <a:pPr lvl="1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sv-SE" sz="2400" b="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PowerClean, 1 </a:t>
                      </a:r>
                      <a:r>
                        <a:rPr lang="sv-SE" sz="2400" b="0" dirty="0" smtClean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</a:t>
                      </a:r>
                      <a:endParaRPr lang="sv-SE" sz="24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2400" b="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Nettoyage puissant pour le nettoyage quotidien des surfaces résistantes à l'eau.</a:t>
                      </a:r>
                      <a:endParaRPr lang="sv-SE" sz="24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2400" b="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Nettoyage général des bâtiments, bureaux, écoles et hôpitaux. Intérieur et parquet.</a:t>
                      </a:r>
                      <a:endParaRPr lang="sv-SE" sz="24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845755006"/>
                  </a:ext>
                </a:extLst>
              </a:tr>
              <a:tr h="1138488">
                <a:tc>
                  <a:txBody>
                    <a:bodyPr/>
                    <a:lstStyle/>
                    <a:p>
                      <a:pPr lvl="1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sv-SE" sz="2400" b="0" dirty="0" smtClean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SaniClean A, 1 L</a:t>
                      </a:r>
                      <a:endParaRPr lang="sv-SE" sz="24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sv-SE" sz="2400" b="0" dirty="0" smtClean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Nettoyage sanitaire alcalin.</a:t>
                      </a:r>
                      <a:endParaRPr lang="sv-SE" sz="24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2400" b="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Au sein de la zone sanitaire, nettoyage des toilettes, des douches.</a:t>
                      </a:r>
                      <a:endParaRPr lang="sv-SE" sz="24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914152358"/>
                  </a:ext>
                </a:extLst>
              </a:tr>
              <a:tr h="1083043">
                <a:tc>
                  <a:txBody>
                    <a:bodyPr/>
                    <a:lstStyle/>
                    <a:p>
                      <a:pPr lvl="1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sv-SE" sz="2400" b="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SaniClean, 1 </a:t>
                      </a:r>
                      <a:r>
                        <a:rPr lang="sv-SE" sz="2400" b="0" dirty="0" smtClean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</a:t>
                      </a:r>
                      <a:endParaRPr lang="sv-SE" sz="24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sv-SE" sz="2400" b="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Nettoyage sanitaire acide.</a:t>
                      </a:r>
                      <a:endParaRPr lang="sv-SE" sz="24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2400" b="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Au sein de la zone sanitaire, nettoyage des toilettes, des douches.</a:t>
                      </a:r>
                      <a:endParaRPr lang="sv-SE" sz="24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869862106"/>
                  </a:ext>
                </a:extLst>
              </a:tr>
              <a:tr h="1157420">
                <a:tc>
                  <a:txBody>
                    <a:bodyPr/>
                    <a:lstStyle/>
                    <a:p>
                      <a:pPr lvl="1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sv-SE" sz="2400" b="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GlassClean, 750 </a:t>
                      </a:r>
                      <a:r>
                        <a:rPr lang="sv-SE" sz="2400" b="0" dirty="0" smtClean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mL</a:t>
                      </a:r>
                      <a:endParaRPr lang="sv-SE" sz="24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2400" b="0" dirty="0" smtClean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Lavage des vitres pour le ménage quotidien</a:t>
                      </a:r>
                      <a:r>
                        <a:rPr lang="en-US" sz="2400" b="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
</a:t>
                      </a:r>
                      <a:endParaRPr lang="sv-SE" sz="24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sv-SE" sz="2400" b="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Fenêtres et miroirs.</a:t>
                      </a:r>
                      <a:endParaRPr lang="sv-SE" sz="24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3589462726"/>
                  </a:ext>
                </a:extLst>
              </a:tr>
              <a:tr h="1157420">
                <a:tc>
                  <a:txBody>
                    <a:bodyPr/>
                    <a:lstStyle/>
                    <a:p>
                      <a:pPr lvl="1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sv-SE" sz="2400" b="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ManualDish, 1 </a:t>
                      </a:r>
                      <a:r>
                        <a:rPr lang="sv-SE" sz="2400" b="0" dirty="0" smtClean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</a:t>
                      </a:r>
                      <a:endParaRPr lang="sv-SE" sz="24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2400" b="0" dirty="0" smtClean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Lavage à la main pour la vaisselle.</a:t>
                      </a:r>
                      <a:r>
                        <a:rPr lang="en-US" sz="2400" b="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
</a:t>
                      </a:r>
                      <a:endParaRPr lang="sv-SE" sz="24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2400" b="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Compteur manuel dans les cuisines des maisons, des hôpitaux et des bureaux.</a:t>
                      </a:r>
                      <a:endParaRPr lang="sv-SE" sz="24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3512200376"/>
                  </a:ext>
                </a:extLst>
              </a:tr>
            </a:tbl>
          </a:graphicData>
        </a:graphic>
      </p:graphicFrame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19502" y="312323"/>
            <a:ext cx="4495488" cy="3273929"/>
          </a:xfrm>
          <a:prstGeom prst="rect">
            <a:avLst/>
          </a:prstGeom>
        </p:spPr>
      </p:pic>
      <p:sp>
        <p:nvSpPr>
          <p:cNvPr id="7" name="Frågor"/>
          <p:cNvSpPr txBox="1">
            <a:spLocks/>
          </p:cNvSpPr>
          <p:nvPr/>
        </p:nvSpPr>
        <p:spPr>
          <a:xfrm>
            <a:off x="1689100" y="1300252"/>
            <a:ext cx="21005800" cy="2286000"/>
          </a:xfrm>
          <a:prstGeom prst="rect">
            <a:avLst/>
          </a:prstGeom>
        </p:spPr>
        <p:txBody>
          <a:bodyPr/>
          <a:lstStyle>
            <a:lvl1pPr algn="l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v-SE" sz="11200" b="1" dirty="0" smtClean="0">
                <a:solidFill>
                  <a:srgbClr val="009540"/>
                </a:solidFill>
                <a:latin typeface="Futura Bold"/>
              </a:rPr>
              <a:t>NORDEX GREEN</a:t>
            </a:r>
            <a:endParaRPr lang="sv-SE" sz="11200" b="1" dirty="0">
              <a:solidFill>
                <a:srgbClr val="009540"/>
              </a:solidFill>
              <a:latin typeface="Futura Bold"/>
            </a:endParaRPr>
          </a:p>
        </p:txBody>
      </p:sp>
      <p:sp>
        <p:nvSpPr>
          <p:cNvPr id="8" name="Order"/>
          <p:cNvSpPr txBox="1">
            <a:spLocks/>
          </p:cNvSpPr>
          <p:nvPr/>
        </p:nvSpPr>
        <p:spPr>
          <a:xfrm>
            <a:off x="0" y="3522980"/>
            <a:ext cx="24384000" cy="859240"/>
          </a:xfrm>
          <a:prstGeom prst="rect">
            <a:avLst/>
          </a:prstGeom>
          <a:solidFill>
            <a:srgbClr val="00954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 lnSpcReduction="10000"/>
          </a:bodyPr>
          <a:lstStyle>
            <a:lvl1pPr marL="0" marR="0" indent="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all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Futura Bold"/>
              </a:defRPr>
            </a:lvl1pPr>
            <a:lvl2pPr marL="1270000" marR="0" indent="-63500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417505"/>
                </a:solidFill>
                <a:uFillTx/>
                <a:latin typeface="Futura"/>
                <a:ea typeface="Futura"/>
                <a:cs typeface="Futura"/>
                <a:sym typeface="Futura"/>
              </a:defRPr>
            </a:lvl2pPr>
            <a:lvl3pPr marL="1905000" marR="0" indent="-63500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417505"/>
                </a:solidFill>
                <a:uFillTx/>
                <a:latin typeface="Futura"/>
                <a:ea typeface="Futura"/>
                <a:cs typeface="Futura"/>
                <a:sym typeface="Futura"/>
              </a:defRPr>
            </a:lvl3pPr>
            <a:lvl4pPr marL="2540000" marR="0" indent="-63500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417505"/>
                </a:solidFill>
                <a:uFillTx/>
                <a:latin typeface="Futura"/>
                <a:ea typeface="Futura"/>
                <a:cs typeface="Futura"/>
                <a:sym typeface="Futura"/>
              </a:defRPr>
            </a:lvl4pPr>
            <a:lvl5pPr marL="3175000" marR="0" indent="-63500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417505"/>
                </a:solidFill>
                <a:uFillTx/>
                <a:latin typeface="Futura"/>
                <a:ea typeface="Futura"/>
                <a:cs typeface="Futura"/>
                <a:sym typeface="Futura"/>
              </a:defRPr>
            </a:lvl5pPr>
            <a:lvl6pPr marL="3810000" marR="0" indent="-63500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417505"/>
                </a:solidFill>
                <a:uFillTx/>
                <a:latin typeface="Futura"/>
                <a:ea typeface="Futura"/>
                <a:cs typeface="Futura"/>
                <a:sym typeface="Futura"/>
              </a:defRPr>
            </a:lvl6pPr>
            <a:lvl7pPr marL="4445000" marR="0" indent="-63500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417505"/>
                </a:solidFill>
                <a:uFillTx/>
                <a:latin typeface="Futura"/>
                <a:ea typeface="Futura"/>
                <a:cs typeface="Futura"/>
                <a:sym typeface="Futura"/>
              </a:defRPr>
            </a:lvl7pPr>
            <a:lvl8pPr marL="5080000" marR="0" indent="-63500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417505"/>
                </a:solidFill>
                <a:uFillTx/>
                <a:latin typeface="Futura"/>
                <a:ea typeface="Futura"/>
                <a:cs typeface="Futura"/>
                <a:sym typeface="Futura"/>
              </a:defRPr>
            </a:lvl8pPr>
            <a:lvl9pPr marL="5715000" marR="0" indent="-63500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417505"/>
                </a:solidFill>
                <a:uFillTx/>
                <a:latin typeface="Futura"/>
                <a:ea typeface="Futura"/>
                <a:cs typeface="Futura"/>
                <a:sym typeface="Futura"/>
              </a:defRPr>
            </a:lvl9pPr>
          </a:lstStyle>
          <a:p>
            <a:pPr hangingPunct="1"/>
            <a:r>
              <a:rPr lang="sv-SE" dirty="0" smtClean="0"/>
              <a:t>     notre </a:t>
            </a:r>
            <a:r>
              <a:rPr lang="sv-SE" dirty="0"/>
              <a:t>gamme de PRODUITS </a:t>
            </a:r>
            <a:r>
              <a:rPr lang="sv-SE" dirty="0" smtClean="0"/>
              <a:t>détaillée</a:t>
            </a:r>
            <a:endParaRPr lang="sv-SE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3336" y="68594"/>
            <a:ext cx="4495488" cy="3273929"/>
          </a:xfrm>
          <a:prstGeom prst="rect">
            <a:avLst/>
          </a:prstGeom>
        </p:spPr>
      </p:pic>
      <p:sp>
        <p:nvSpPr>
          <p:cNvPr id="3" name="Frågor"/>
          <p:cNvSpPr txBox="1">
            <a:spLocks/>
          </p:cNvSpPr>
          <p:nvPr/>
        </p:nvSpPr>
        <p:spPr>
          <a:xfrm>
            <a:off x="15835554" y="1142008"/>
            <a:ext cx="7927344" cy="2286000"/>
          </a:xfrm>
          <a:prstGeom prst="rect">
            <a:avLst/>
          </a:prstGeom>
        </p:spPr>
        <p:txBody>
          <a:bodyPr/>
          <a:lstStyle>
            <a:lvl1pPr algn="l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v-SE" sz="6600" b="1" dirty="0" smtClean="0">
                <a:solidFill>
                  <a:srgbClr val="009540"/>
                </a:solidFill>
                <a:latin typeface="Futura Bold"/>
              </a:rPr>
              <a:t>NORDEX GREEN</a:t>
            </a:r>
            <a:endParaRPr lang="sv-SE" sz="6600" b="1" dirty="0">
              <a:solidFill>
                <a:srgbClr val="009540"/>
              </a:solidFill>
              <a:latin typeface="Futura Bold"/>
            </a:endParaRPr>
          </a:p>
        </p:txBody>
      </p:sp>
      <p:pic>
        <p:nvPicPr>
          <p:cNvPr id="6" name="Bildobjekt 4" descr="En bild som visar grön, lotion, tecken, parkering&#10;&#10;Automatiskt genererad beskrivning">
            <a:extLst>
              <a:ext uri="{FF2B5EF4-FFF2-40B4-BE49-F238E27FC236}">
                <a16:creationId xmlns:a16="http://schemas.microsoft.com/office/drawing/2014/main" xmlns="" id="{A187C9F9-26C5-4F5A-A615-EDC222028F2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30304"/>
            <a:ext cx="3419932" cy="802800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362" y="10227401"/>
            <a:ext cx="2895219" cy="1737132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23" t="9439" r="34689" b="8879"/>
          <a:stretch/>
        </p:blipFill>
        <p:spPr>
          <a:xfrm>
            <a:off x="10561450" y="237281"/>
            <a:ext cx="1219634" cy="233839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8" name="Google Shape;78;p17">
            <a:extLst>
              <a:ext uri="{FF2B5EF4-FFF2-40B4-BE49-F238E27FC236}">
                <a16:creationId xmlns:a16="http://schemas.microsoft.com/office/drawing/2014/main" xmlns="" id="{AB66560A-6D64-43E8-BAB3-51925281DDA3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400010" y="2713983"/>
            <a:ext cx="1139534" cy="331139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Image 8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71" t="43598" r="49584" b="30174"/>
          <a:stretch/>
        </p:blipFill>
        <p:spPr>
          <a:xfrm>
            <a:off x="10161917" y="2969211"/>
            <a:ext cx="1800032" cy="513809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5526206" y="11964710"/>
            <a:ext cx="16005325" cy="19082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800" b="0" i="1" dirty="0"/>
              <a:t>La consommation/économie de CO</a:t>
            </a:r>
            <a:r>
              <a:rPr lang="fr-FR" sz="2800" b="0" i="1" baseline="-25000" dirty="0"/>
              <a:t>2</a:t>
            </a:r>
            <a:r>
              <a:rPr lang="fr-FR" sz="2800" b="0" i="1" dirty="0"/>
              <a:t> dans un hôtel de 100 chambres est de 280 kg de pétrole brut et 810 kg de CO</a:t>
            </a:r>
            <a:r>
              <a:rPr lang="fr-FR" sz="2800" b="0" i="1" baseline="-25000" dirty="0"/>
              <a:t>2</a:t>
            </a:r>
            <a:r>
              <a:rPr lang="fr-FR" sz="2800" b="0" i="1" dirty="0"/>
              <a:t>. Un arbre contient 30 kg de CO</a:t>
            </a:r>
            <a:r>
              <a:rPr lang="fr-FR" sz="2800" b="0" i="1" baseline="-25000" dirty="0"/>
              <a:t>2</a:t>
            </a:r>
            <a:r>
              <a:rPr lang="fr-FR" sz="2800" b="0" i="1" dirty="0"/>
              <a:t> par an </a:t>
            </a:r>
            <a:r>
              <a:rPr lang="fr-FR" sz="2800" b="0" i="1" dirty="0" smtClean="0"/>
              <a:t>!</a:t>
            </a:r>
          </a:p>
          <a:p>
            <a:r>
              <a:rPr lang="fr-FR" sz="2800" b="0" i="1" dirty="0" smtClean="0"/>
              <a:t>Données </a:t>
            </a:r>
            <a:r>
              <a:rPr lang="fr-FR" sz="2800" b="0" i="1" dirty="0"/>
              <a:t>provenant de </a:t>
            </a:r>
            <a:r>
              <a:rPr lang="fr-FR" sz="2800" b="0" i="1" dirty="0" smtClean="0"/>
              <a:t> </a:t>
            </a:r>
            <a:r>
              <a:rPr lang="fr-FR" sz="3200" b="0" dirty="0" smtClean="0">
                <a:hlinkClick r:id="rId8"/>
              </a:rPr>
              <a:t>https</a:t>
            </a:r>
            <a:r>
              <a:rPr lang="fr-FR" sz="3200" b="0" dirty="0">
                <a:hlinkClick r:id="rId8"/>
              </a:rPr>
              <a:t>://ecotree.green/sv</a:t>
            </a:r>
            <a:r>
              <a:rPr lang="fr-FR" sz="3200" b="0" dirty="0" smtClean="0">
                <a:hlinkClick r:id="rId8"/>
              </a:rPr>
              <a:t>/</a:t>
            </a:r>
            <a:r>
              <a:rPr lang="fr-FR" sz="3200" b="0" dirty="0" smtClean="0"/>
              <a:t>.</a:t>
            </a:r>
          </a:p>
          <a:p>
            <a:endParaRPr lang="fr-FR" dirty="0"/>
          </a:p>
        </p:txBody>
      </p:sp>
      <p:pic>
        <p:nvPicPr>
          <p:cNvPr id="24" name="Image 23"/>
          <p:cNvPicPr>
            <a:picLocks noChangeAspect="1"/>
          </p:cNvPicPr>
          <p:nvPr/>
        </p:nvPicPr>
        <p:blipFill rotWithShape="1">
          <a:blip r:embed="rId9"/>
          <a:srcRect l="22201" t="48573" r="4685" b="14287"/>
          <a:stretch/>
        </p:blipFill>
        <p:spPr>
          <a:xfrm>
            <a:off x="4959852" y="4868086"/>
            <a:ext cx="18587405" cy="5336504"/>
          </a:xfrm>
          <a:prstGeom prst="rect">
            <a:avLst/>
          </a:prstGeom>
        </p:spPr>
      </p:pic>
      <p:sp>
        <p:nvSpPr>
          <p:cNvPr id="26" name="ZoneTexte 25"/>
          <p:cNvSpPr txBox="1"/>
          <p:nvPr/>
        </p:nvSpPr>
        <p:spPr>
          <a:xfrm>
            <a:off x="4281351" y="10588135"/>
            <a:ext cx="184950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>
                <a:latin typeface="Century Gothic" panose="020B0502020202020204" pitchFamily="34" charset="0"/>
              </a:rPr>
              <a:t>L</a:t>
            </a:r>
            <a:r>
              <a:rPr lang="fr-FR" i="1" dirty="0" smtClean="0">
                <a:latin typeface="Century Gothic" panose="020B0502020202020204" pitchFamily="34" charset="0"/>
              </a:rPr>
              <a:t>’implication de votre société pour la sauvegarde de la planète</a:t>
            </a:r>
          </a:p>
          <a:p>
            <a:r>
              <a:rPr lang="fr-FR" i="1" dirty="0" smtClean="0">
                <a:latin typeface="Century Gothic" panose="020B0502020202020204" pitchFamily="34" charset="0"/>
              </a:rPr>
              <a:t>… calculez-le et dites-le grâce à notre outil digital !</a:t>
            </a:r>
            <a:endParaRPr lang="fr-FR" i="1" dirty="0">
              <a:latin typeface="Century Gothic" panose="020B0502020202020204" pitchFamily="34" charset="0"/>
            </a:endParaRPr>
          </a:p>
        </p:txBody>
      </p:sp>
      <p:sp>
        <p:nvSpPr>
          <p:cNvPr id="14" name="Order"/>
          <p:cNvSpPr txBox="1">
            <a:spLocks/>
          </p:cNvSpPr>
          <p:nvPr/>
        </p:nvSpPr>
        <p:spPr>
          <a:xfrm>
            <a:off x="0" y="3661307"/>
            <a:ext cx="24384000" cy="708895"/>
          </a:xfrm>
          <a:prstGeom prst="rect">
            <a:avLst/>
          </a:prstGeom>
          <a:solidFill>
            <a:srgbClr val="00954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 fontScale="85000" lnSpcReduction="20000"/>
          </a:bodyPr>
          <a:lstStyle>
            <a:lvl1pPr marL="0" marR="0" indent="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all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Futura Bold"/>
              </a:defRPr>
            </a:lvl1pPr>
            <a:lvl2pPr marL="1270000" marR="0" indent="-63500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417505"/>
                </a:solidFill>
                <a:uFillTx/>
                <a:latin typeface="Futura"/>
                <a:ea typeface="Futura"/>
                <a:cs typeface="Futura"/>
                <a:sym typeface="Futura"/>
              </a:defRPr>
            </a:lvl2pPr>
            <a:lvl3pPr marL="1905000" marR="0" indent="-63500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417505"/>
                </a:solidFill>
                <a:uFillTx/>
                <a:latin typeface="Futura"/>
                <a:ea typeface="Futura"/>
                <a:cs typeface="Futura"/>
                <a:sym typeface="Futura"/>
              </a:defRPr>
            </a:lvl3pPr>
            <a:lvl4pPr marL="2540000" marR="0" indent="-63500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417505"/>
                </a:solidFill>
                <a:uFillTx/>
                <a:latin typeface="Futura"/>
                <a:ea typeface="Futura"/>
                <a:cs typeface="Futura"/>
                <a:sym typeface="Futura"/>
              </a:defRPr>
            </a:lvl4pPr>
            <a:lvl5pPr marL="3175000" marR="0" indent="-63500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417505"/>
                </a:solidFill>
                <a:uFillTx/>
                <a:latin typeface="Futura"/>
                <a:ea typeface="Futura"/>
                <a:cs typeface="Futura"/>
                <a:sym typeface="Futura"/>
              </a:defRPr>
            </a:lvl5pPr>
            <a:lvl6pPr marL="3810000" marR="0" indent="-63500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417505"/>
                </a:solidFill>
                <a:uFillTx/>
                <a:latin typeface="Futura"/>
                <a:ea typeface="Futura"/>
                <a:cs typeface="Futura"/>
                <a:sym typeface="Futura"/>
              </a:defRPr>
            </a:lvl6pPr>
            <a:lvl7pPr marL="4445000" marR="0" indent="-63500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417505"/>
                </a:solidFill>
                <a:uFillTx/>
                <a:latin typeface="Futura"/>
                <a:ea typeface="Futura"/>
                <a:cs typeface="Futura"/>
                <a:sym typeface="Futura"/>
              </a:defRPr>
            </a:lvl7pPr>
            <a:lvl8pPr marL="5080000" marR="0" indent="-63500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417505"/>
                </a:solidFill>
                <a:uFillTx/>
                <a:latin typeface="Futura"/>
                <a:ea typeface="Futura"/>
                <a:cs typeface="Futura"/>
                <a:sym typeface="Futura"/>
              </a:defRPr>
            </a:lvl8pPr>
            <a:lvl9pPr marL="5715000" marR="0" indent="-63500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417505"/>
                </a:solidFill>
                <a:uFillTx/>
                <a:latin typeface="Futura"/>
                <a:ea typeface="Futura"/>
                <a:cs typeface="Futura"/>
                <a:sym typeface="Futura"/>
              </a:defRPr>
            </a:lvl9pPr>
          </a:lstStyle>
          <a:p>
            <a:r>
              <a:rPr lang="sv-SE" dirty="0" smtClean="0"/>
              <a:t>     </a:t>
            </a:r>
            <a:r>
              <a:rPr lang="fr-FR" dirty="0"/>
              <a:t>le suivi – la traçabilité – le calcul du co</a:t>
            </a:r>
            <a:r>
              <a:rPr lang="fr-FR" baseline="-25000" dirty="0"/>
              <a:t>2</a:t>
            </a:r>
            <a:r>
              <a:rPr lang="fr-FR" dirty="0"/>
              <a:t> économisé </a:t>
            </a:r>
          </a:p>
        </p:txBody>
      </p:sp>
    </p:spTree>
    <p:extLst>
      <p:ext uri="{BB962C8B-B14F-4D97-AF65-F5344CB8AC3E}">
        <p14:creationId xmlns:p14="http://schemas.microsoft.com/office/powerpoint/2010/main" val="12399902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5866" y="2000860"/>
            <a:ext cx="7844860" cy="5713176"/>
          </a:xfrm>
          <a:prstGeom prst="rect">
            <a:avLst/>
          </a:prstGeom>
        </p:spPr>
      </p:pic>
      <p:pic>
        <p:nvPicPr>
          <p:cNvPr id="4" name="Google Shape;274;p29"/>
          <p:cNvPicPr preferRelativeResize="0"/>
          <p:nvPr/>
        </p:nvPicPr>
        <p:blipFill rotWithShape="1">
          <a:blip r:embed="rId3">
            <a:alphaModFix/>
          </a:blip>
          <a:srcRect l="55776" t="62095" r="19033" b="15971"/>
          <a:stretch/>
        </p:blipFill>
        <p:spPr>
          <a:xfrm>
            <a:off x="10419762" y="8529547"/>
            <a:ext cx="2805322" cy="1718634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273;p29"/>
          <p:cNvSpPr/>
          <p:nvPr/>
        </p:nvSpPr>
        <p:spPr>
          <a:xfrm>
            <a:off x="9944020" y="10299940"/>
            <a:ext cx="3756805" cy="862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fr" sz="1800" b="0" i="0" u="none" strike="noStrike" cap="none" dirty="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151 Bd de Chinon</a:t>
            </a:r>
            <a:endParaRPr sz="1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fr" sz="1800" b="0" i="0" u="none" strike="noStrike" cap="none" dirty="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37300 Joué lès tours</a:t>
            </a:r>
            <a:endParaRPr sz="1800" b="0" i="0" u="none" strike="noStrike" cap="none" dirty="0">
              <a:solidFill>
                <a:srgbClr val="595959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fr" sz="1800" b="0" i="0" u="none" strike="noStrike" cap="none" dirty="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www.allsafecompany.com</a:t>
            </a:r>
            <a:endParaRPr sz="1800" b="0" i="0" u="none" strike="noStrike" cap="none" dirty="0">
              <a:solidFill>
                <a:srgbClr val="595959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6" name="Google Shape;275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593159" y="11289630"/>
            <a:ext cx="2458526" cy="1270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27501616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ktangel"/>
          <p:cNvSpPr/>
          <p:nvPr/>
        </p:nvSpPr>
        <p:spPr>
          <a:xfrm>
            <a:off x="0" y="0"/>
            <a:ext cx="8128562" cy="13716000"/>
          </a:xfrm>
          <a:prstGeom prst="rect">
            <a:avLst/>
          </a:prstGeom>
          <a:solidFill>
            <a:srgbClr val="00954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76" name="Frågor…"/>
          <p:cNvSpPr txBox="1">
            <a:spLocks noGrp="1"/>
          </p:cNvSpPr>
          <p:nvPr>
            <p:ph type="body" sz="half" idx="1"/>
          </p:nvPr>
        </p:nvSpPr>
        <p:spPr>
          <a:xfrm>
            <a:off x="9076411" y="4055600"/>
            <a:ext cx="13860029" cy="752639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fr-FR" sz="4000" b="1" dirty="0" smtClean="0">
                <a:solidFill>
                  <a:srgbClr val="0095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CleanRwith</a:t>
            </a:r>
            <a:r>
              <a:rPr lang="fr-FR" sz="40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et </a:t>
            </a:r>
            <a:r>
              <a:rPr lang="fr-FR" sz="4000" b="1" dirty="0" err="1" smtClean="0">
                <a:solidFill>
                  <a:srgbClr val="0095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Nordex</a:t>
            </a:r>
            <a:r>
              <a:rPr lang="fr-FR" sz="40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s’associent pour lancer </a:t>
            </a:r>
            <a:r>
              <a:rPr lang="fr-FR" sz="4000" b="1" dirty="0" err="1" smtClean="0">
                <a:solidFill>
                  <a:srgbClr val="0095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Nordex</a:t>
            </a:r>
            <a:r>
              <a:rPr lang="fr-FR" sz="4000" b="1" dirty="0" smtClean="0">
                <a:solidFill>
                  <a:srgbClr val="0095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Green</a:t>
            </a:r>
            <a:r>
              <a:rPr lang="fr-FR" sz="40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algn="ctr"/>
            <a:r>
              <a:rPr lang="fr-FR" sz="40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Une </a:t>
            </a:r>
            <a:r>
              <a:rPr lang="fr-FR" sz="4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gamme de produits d'entretien de haute qualité pour une </a:t>
            </a:r>
            <a:r>
              <a:rPr lang="fr-FR" sz="40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économie circulaire et durable.</a:t>
            </a:r>
            <a:endParaRPr lang="sv-SE" sz="4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Bildobjekt 1">
            <a:extLst>
              <a:ext uri="{FF2B5EF4-FFF2-40B4-BE49-F238E27FC236}">
                <a16:creationId xmlns:a16="http://schemas.microsoft.com/office/drawing/2014/main" xmlns="" id="{766C4BD3-7254-48CB-9F20-8070A70EA9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866" y="4760064"/>
            <a:ext cx="7110828" cy="7110828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86764" y="1639018"/>
            <a:ext cx="4759332" cy="346607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ce réservé du texte 11"/>
          <p:cNvSpPr>
            <a:spLocks noGrp="1"/>
          </p:cNvSpPr>
          <p:nvPr>
            <p:ph type="body" idx="4294967295"/>
          </p:nvPr>
        </p:nvSpPr>
        <p:spPr>
          <a:xfrm>
            <a:off x="347471" y="6210615"/>
            <a:ext cx="23339005" cy="6194170"/>
          </a:xfrm>
        </p:spPr>
        <p:txBody>
          <a:bodyPr>
            <a:normAutofit/>
          </a:bodyPr>
          <a:lstStyle/>
          <a:p>
            <a:r>
              <a:rPr lang="fr-FR" sz="3600" dirty="0"/>
              <a:t>C</a:t>
            </a:r>
            <a:r>
              <a:rPr lang="fr-FR" sz="3600" dirty="0" smtClean="0">
                <a:solidFill>
                  <a:schemeClr val="tx1"/>
                </a:solidFill>
              </a:rPr>
              <a:t>haque entreprise a un impact écologique sur son </a:t>
            </a:r>
            <a:r>
              <a:rPr lang="fr-FR" sz="3600" dirty="0">
                <a:solidFill>
                  <a:schemeClr val="tx1"/>
                </a:solidFill>
              </a:rPr>
              <a:t>environnement. Chez </a:t>
            </a:r>
            <a:r>
              <a:rPr lang="fr-FR" sz="3600" b="1" dirty="0" smtClean="0"/>
              <a:t>CleanRwith</a:t>
            </a:r>
            <a:r>
              <a:rPr lang="fr-FR" sz="3600" dirty="0" smtClean="0">
                <a:solidFill>
                  <a:schemeClr val="tx1"/>
                </a:solidFill>
              </a:rPr>
              <a:t>, </a:t>
            </a:r>
            <a:r>
              <a:rPr lang="fr-FR" sz="3600" dirty="0">
                <a:solidFill>
                  <a:schemeClr val="tx1"/>
                </a:solidFill>
              </a:rPr>
              <a:t>nous voulons également donner l'exemple en ce qui concerne </a:t>
            </a:r>
            <a:r>
              <a:rPr lang="fr-FR" sz="3600" b="1" dirty="0" smtClean="0"/>
              <a:t>l’engagement</a:t>
            </a:r>
            <a:r>
              <a:rPr lang="fr-FR" sz="3600" b="1" dirty="0" smtClean="0">
                <a:solidFill>
                  <a:schemeClr val="tx1"/>
                </a:solidFill>
              </a:rPr>
              <a:t> </a:t>
            </a:r>
            <a:r>
              <a:rPr lang="fr-FR" sz="3600" b="1" dirty="0">
                <a:solidFill>
                  <a:schemeClr val="tx1"/>
                </a:solidFill>
              </a:rPr>
              <a:t>environnemental</a:t>
            </a:r>
            <a:r>
              <a:rPr lang="fr-FR" sz="3600" dirty="0">
                <a:solidFill>
                  <a:schemeClr val="tx1"/>
                </a:solidFill>
              </a:rPr>
              <a:t>. </a:t>
            </a:r>
            <a:endParaRPr lang="fr-FR" sz="3600" dirty="0" smtClean="0">
              <a:solidFill>
                <a:schemeClr val="tx1"/>
              </a:solidFill>
            </a:endParaRPr>
          </a:p>
          <a:p>
            <a:r>
              <a:rPr lang="fr-FR" sz="3600" dirty="0" smtClean="0">
                <a:solidFill>
                  <a:schemeClr val="tx1"/>
                </a:solidFill>
              </a:rPr>
              <a:t>Nous </a:t>
            </a:r>
            <a:r>
              <a:rPr lang="fr-FR" sz="3600" dirty="0">
                <a:solidFill>
                  <a:schemeClr val="tx1"/>
                </a:solidFill>
              </a:rPr>
              <a:t>privilégions les produits respectueux de l'environnement et imposons des exigences environnementales élevées à nos fournisseurs et partenaires. </a:t>
            </a:r>
            <a:endParaRPr lang="fr-FR" sz="3600" dirty="0" smtClean="0">
              <a:solidFill>
                <a:schemeClr val="tx1"/>
              </a:solidFill>
            </a:endParaRPr>
          </a:p>
          <a:p>
            <a:r>
              <a:rPr lang="fr-FR" sz="3600" dirty="0" smtClean="0">
                <a:solidFill>
                  <a:schemeClr val="tx1"/>
                </a:solidFill>
              </a:rPr>
              <a:t>Nous </a:t>
            </a:r>
            <a:r>
              <a:rPr lang="fr-FR" sz="3600" dirty="0">
                <a:solidFill>
                  <a:schemeClr val="tx1"/>
                </a:solidFill>
              </a:rPr>
              <a:t>nous efforçons de mener le développement vers une technologie respectueuse de l'environnement à chaque occasion et dans tous les domaines de produits</a:t>
            </a:r>
            <a:r>
              <a:rPr lang="fr-FR" sz="3600" dirty="0" smtClean="0">
                <a:solidFill>
                  <a:schemeClr val="tx1"/>
                </a:solidFill>
              </a:rPr>
              <a:t>.</a:t>
            </a:r>
          </a:p>
          <a:p>
            <a:r>
              <a:rPr lang="fr-FR" sz="3600" dirty="0" smtClean="0">
                <a:solidFill>
                  <a:schemeClr val="tx1"/>
                </a:solidFill>
              </a:rPr>
              <a:t>Chez </a:t>
            </a:r>
            <a:r>
              <a:rPr lang="fr-FR" sz="3600" b="1" dirty="0" smtClean="0"/>
              <a:t>CleanRwith</a:t>
            </a:r>
            <a:r>
              <a:rPr lang="fr-FR" sz="3600" dirty="0" smtClean="0">
                <a:solidFill>
                  <a:schemeClr val="tx1"/>
                </a:solidFill>
              </a:rPr>
              <a:t>, </a:t>
            </a:r>
            <a:r>
              <a:rPr lang="fr-FR" sz="3600" dirty="0">
                <a:solidFill>
                  <a:schemeClr val="tx1"/>
                </a:solidFill>
              </a:rPr>
              <a:t>nous </a:t>
            </a:r>
            <a:r>
              <a:rPr lang="fr-FR" sz="3600" dirty="0" smtClean="0"/>
              <a:t>étudions</a:t>
            </a:r>
            <a:r>
              <a:rPr lang="fr-FR" sz="3600" dirty="0" smtClean="0">
                <a:solidFill>
                  <a:schemeClr val="tx1"/>
                </a:solidFill>
              </a:rPr>
              <a:t> </a:t>
            </a:r>
            <a:r>
              <a:rPr lang="fr-FR" sz="3600" dirty="0">
                <a:solidFill>
                  <a:schemeClr val="tx1"/>
                </a:solidFill>
              </a:rPr>
              <a:t>l'impact naturel de chaque </a:t>
            </a:r>
            <a:r>
              <a:rPr lang="fr-FR" sz="3600" dirty="0" smtClean="0">
                <a:solidFill>
                  <a:schemeClr val="tx1"/>
                </a:solidFill>
              </a:rPr>
              <a:t>produit, cela va du </a:t>
            </a:r>
            <a:r>
              <a:rPr lang="fr-FR" sz="3600" b="1" dirty="0">
                <a:solidFill>
                  <a:schemeClr val="tx1"/>
                </a:solidFill>
              </a:rPr>
              <a:t>choix de la matière première</a:t>
            </a:r>
            <a:r>
              <a:rPr lang="fr-FR" sz="3600" dirty="0">
                <a:solidFill>
                  <a:schemeClr val="tx1"/>
                </a:solidFill>
              </a:rPr>
              <a:t>, de la </a:t>
            </a:r>
            <a:r>
              <a:rPr lang="fr-FR" sz="3600" dirty="0" smtClean="0">
                <a:solidFill>
                  <a:schemeClr val="tx1"/>
                </a:solidFill>
              </a:rPr>
              <a:t>production, du transport, </a:t>
            </a:r>
            <a:r>
              <a:rPr lang="fr-FR" sz="3600" dirty="0">
                <a:solidFill>
                  <a:schemeClr val="tx1"/>
                </a:solidFill>
              </a:rPr>
              <a:t>à l'emballage </a:t>
            </a:r>
            <a:r>
              <a:rPr lang="fr-FR" sz="3600" dirty="0" smtClean="0"/>
              <a:t>ainsi qu’</a:t>
            </a:r>
            <a:r>
              <a:rPr lang="fr-FR" sz="3600" dirty="0" smtClean="0">
                <a:solidFill>
                  <a:schemeClr val="tx1"/>
                </a:solidFill>
              </a:rPr>
              <a:t>à </a:t>
            </a:r>
            <a:r>
              <a:rPr lang="fr-FR" sz="3600" dirty="0">
                <a:solidFill>
                  <a:schemeClr val="tx1"/>
                </a:solidFill>
              </a:rPr>
              <a:t>l'hygiène du travail. </a:t>
            </a:r>
            <a:endParaRPr lang="fr-FR" sz="3600" dirty="0" smtClean="0">
              <a:solidFill>
                <a:schemeClr val="tx1"/>
              </a:solidFill>
            </a:endParaRPr>
          </a:p>
          <a:p>
            <a:r>
              <a:rPr lang="fr-FR" sz="3600" dirty="0" smtClean="0">
                <a:solidFill>
                  <a:schemeClr val="tx1"/>
                </a:solidFill>
              </a:rPr>
              <a:t>Nous évaluons </a:t>
            </a:r>
            <a:r>
              <a:rPr lang="fr-FR" sz="3600" dirty="0">
                <a:solidFill>
                  <a:schemeClr val="tx1"/>
                </a:solidFill>
              </a:rPr>
              <a:t>nos produits par rapport aux </a:t>
            </a:r>
            <a:r>
              <a:rPr lang="fr-FR" sz="3600" b="1" dirty="0">
                <a:solidFill>
                  <a:schemeClr val="tx1"/>
                </a:solidFill>
              </a:rPr>
              <a:t>exigences environnementales </a:t>
            </a:r>
            <a:r>
              <a:rPr lang="fr-FR" sz="3600" dirty="0" smtClean="0">
                <a:solidFill>
                  <a:schemeClr val="tx1"/>
                </a:solidFill>
              </a:rPr>
              <a:t>internationales et </a:t>
            </a:r>
            <a:r>
              <a:rPr lang="fr-FR" sz="3600" dirty="0">
                <a:solidFill>
                  <a:schemeClr val="tx1"/>
                </a:solidFill>
              </a:rPr>
              <a:t>nous nous efforçons </a:t>
            </a:r>
            <a:r>
              <a:rPr lang="fr-FR" sz="3600" dirty="0" smtClean="0">
                <a:solidFill>
                  <a:schemeClr val="tx1"/>
                </a:solidFill>
              </a:rPr>
              <a:t>d’aller </a:t>
            </a:r>
            <a:r>
              <a:rPr lang="fr-FR" sz="3600" b="1" dirty="0" smtClean="0">
                <a:solidFill>
                  <a:schemeClr val="tx1"/>
                </a:solidFill>
              </a:rPr>
              <a:t>au-delà d</a:t>
            </a:r>
            <a:r>
              <a:rPr lang="fr-FR" sz="3600" b="1" dirty="0" smtClean="0"/>
              <a:t>es exigences </a:t>
            </a:r>
            <a:r>
              <a:rPr lang="fr-FR" sz="3600" dirty="0" smtClean="0"/>
              <a:t>imposées par </a:t>
            </a:r>
            <a:r>
              <a:rPr lang="fr-FR" sz="3600" dirty="0" smtClean="0">
                <a:solidFill>
                  <a:schemeClr val="tx1"/>
                </a:solidFill>
              </a:rPr>
              <a:t>la </a:t>
            </a:r>
            <a:r>
              <a:rPr lang="fr-FR" sz="3600" dirty="0">
                <a:solidFill>
                  <a:schemeClr val="tx1"/>
                </a:solidFill>
              </a:rPr>
              <a:t>législation et la réglementation.</a:t>
            </a: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12801" y="163716"/>
            <a:ext cx="4495488" cy="3273929"/>
          </a:xfrm>
          <a:prstGeom prst="rect">
            <a:avLst/>
          </a:prstGeom>
        </p:spPr>
      </p:pic>
      <p:sp>
        <p:nvSpPr>
          <p:cNvPr id="11" name="Frågor"/>
          <p:cNvSpPr txBox="1">
            <a:spLocks/>
          </p:cNvSpPr>
          <p:nvPr/>
        </p:nvSpPr>
        <p:spPr>
          <a:xfrm>
            <a:off x="1514073" y="1410438"/>
            <a:ext cx="21005800" cy="2286000"/>
          </a:xfrm>
          <a:prstGeom prst="rect">
            <a:avLst/>
          </a:prstGeom>
        </p:spPr>
        <p:txBody>
          <a:bodyPr/>
          <a:lstStyle>
            <a:lvl1pPr algn="l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v-SE" sz="11200" b="1" dirty="0" smtClean="0">
                <a:solidFill>
                  <a:srgbClr val="009540"/>
                </a:solidFill>
                <a:latin typeface="Futura Bold"/>
              </a:rPr>
              <a:t>NORDEX GREEN</a:t>
            </a:r>
            <a:endParaRPr lang="sv-SE" sz="11200" b="1" dirty="0">
              <a:solidFill>
                <a:srgbClr val="009540"/>
              </a:solidFill>
              <a:latin typeface="Futura Bold"/>
            </a:endParaRPr>
          </a:p>
        </p:txBody>
      </p:sp>
      <p:sp>
        <p:nvSpPr>
          <p:cNvPr id="17" name="Order"/>
          <p:cNvSpPr txBox="1">
            <a:spLocks/>
          </p:cNvSpPr>
          <p:nvPr/>
        </p:nvSpPr>
        <p:spPr>
          <a:xfrm>
            <a:off x="0" y="3982028"/>
            <a:ext cx="24384000" cy="702340"/>
          </a:xfrm>
          <a:prstGeom prst="rect">
            <a:avLst/>
          </a:prstGeom>
          <a:solidFill>
            <a:srgbClr val="00954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 fontScale="85000" lnSpcReduction="20000"/>
          </a:bodyPr>
          <a:lstStyle>
            <a:lvl1pPr marL="0" marR="0" indent="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all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Futura Bold"/>
              </a:defRPr>
            </a:lvl1pPr>
            <a:lvl2pPr marL="1270000" marR="0" indent="-63500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417505"/>
                </a:solidFill>
                <a:uFillTx/>
                <a:latin typeface="Futura"/>
                <a:ea typeface="Futura"/>
                <a:cs typeface="Futura"/>
                <a:sym typeface="Futura"/>
              </a:defRPr>
            </a:lvl2pPr>
            <a:lvl3pPr marL="1905000" marR="0" indent="-63500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417505"/>
                </a:solidFill>
                <a:uFillTx/>
                <a:latin typeface="Futura"/>
                <a:ea typeface="Futura"/>
                <a:cs typeface="Futura"/>
                <a:sym typeface="Futura"/>
              </a:defRPr>
            </a:lvl3pPr>
            <a:lvl4pPr marL="2540000" marR="0" indent="-63500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417505"/>
                </a:solidFill>
                <a:uFillTx/>
                <a:latin typeface="Futura"/>
                <a:ea typeface="Futura"/>
                <a:cs typeface="Futura"/>
                <a:sym typeface="Futura"/>
              </a:defRPr>
            </a:lvl4pPr>
            <a:lvl5pPr marL="3175000" marR="0" indent="-63500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417505"/>
                </a:solidFill>
                <a:uFillTx/>
                <a:latin typeface="Futura"/>
                <a:ea typeface="Futura"/>
                <a:cs typeface="Futura"/>
                <a:sym typeface="Futura"/>
              </a:defRPr>
            </a:lvl5pPr>
            <a:lvl6pPr marL="3810000" marR="0" indent="-63500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417505"/>
                </a:solidFill>
                <a:uFillTx/>
                <a:latin typeface="Futura"/>
                <a:ea typeface="Futura"/>
                <a:cs typeface="Futura"/>
                <a:sym typeface="Futura"/>
              </a:defRPr>
            </a:lvl6pPr>
            <a:lvl7pPr marL="4445000" marR="0" indent="-63500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417505"/>
                </a:solidFill>
                <a:uFillTx/>
                <a:latin typeface="Futura"/>
                <a:ea typeface="Futura"/>
                <a:cs typeface="Futura"/>
                <a:sym typeface="Futura"/>
              </a:defRPr>
            </a:lvl7pPr>
            <a:lvl8pPr marL="5080000" marR="0" indent="-63500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417505"/>
                </a:solidFill>
                <a:uFillTx/>
                <a:latin typeface="Futura"/>
                <a:ea typeface="Futura"/>
                <a:cs typeface="Futura"/>
                <a:sym typeface="Futura"/>
              </a:defRPr>
            </a:lvl8pPr>
            <a:lvl9pPr marL="5715000" marR="0" indent="-63500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417505"/>
                </a:solidFill>
                <a:uFillTx/>
                <a:latin typeface="Futura"/>
                <a:ea typeface="Futura"/>
                <a:cs typeface="Futura"/>
                <a:sym typeface="Futura"/>
              </a:defRPr>
            </a:lvl9pPr>
          </a:lstStyle>
          <a:p>
            <a:pPr hangingPunct="1"/>
            <a:r>
              <a:rPr lang="sv-SE" dirty="0" smtClean="0"/>
              <a:t>     pRéSENTATION</a:t>
            </a:r>
            <a:endParaRPr lang="sv-SE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Masterdata…"/>
          <p:cNvSpPr txBox="1">
            <a:spLocks noGrp="1"/>
          </p:cNvSpPr>
          <p:nvPr>
            <p:ph type="body" idx="4294967295"/>
          </p:nvPr>
        </p:nvSpPr>
        <p:spPr>
          <a:xfrm>
            <a:off x="2987735" y="5085868"/>
            <a:ext cx="21005800" cy="161099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fr-FR" sz="3600" dirty="0">
                <a:solidFill>
                  <a:schemeClr val="tx1"/>
                </a:solidFill>
                <a:cs typeface="Arial" panose="020B0604020202020204" pitchFamily="34" charset="0"/>
              </a:rPr>
              <a:t>Une gamme de produits au plus haut niveau de durabilité pour une économie </a:t>
            </a:r>
            <a:r>
              <a:rPr lang="fr-FR" sz="3600" dirty="0" smtClean="0">
                <a:solidFill>
                  <a:schemeClr val="tx1"/>
                </a:solidFill>
                <a:cs typeface="Arial" panose="020B0604020202020204" pitchFamily="34" charset="0"/>
              </a:rPr>
              <a:t>circulaire . </a:t>
            </a:r>
            <a:r>
              <a:rPr lang="en-US" sz="4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
</a:t>
            </a:r>
            <a:endParaRPr lang="sv-SE" b="1" dirty="0"/>
          </a:p>
          <a:p>
            <a:pPr marL="0" indent="0">
              <a:buNone/>
            </a:pPr>
            <a:endParaRPr lang="sv-SE" b="1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16711" y="450045"/>
            <a:ext cx="4495488" cy="3273929"/>
          </a:xfrm>
          <a:prstGeom prst="rect">
            <a:avLst/>
          </a:prstGeom>
        </p:spPr>
      </p:pic>
      <p:sp>
        <p:nvSpPr>
          <p:cNvPr id="8" name="Order"/>
          <p:cNvSpPr txBox="1">
            <a:spLocks/>
          </p:cNvSpPr>
          <p:nvPr/>
        </p:nvSpPr>
        <p:spPr>
          <a:xfrm>
            <a:off x="0" y="3755104"/>
            <a:ext cx="24384000" cy="729876"/>
          </a:xfrm>
          <a:prstGeom prst="rect">
            <a:avLst/>
          </a:prstGeom>
          <a:solidFill>
            <a:srgbClr val="00954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 fontScale="92500" lnSpcReduction="20000"/>
          </a:bodyPr>
          <a:lstStyle>
            <a:lvl1pPr marL="0" marR="0" indent="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all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Futura Bold"/>
              </a:defRPr>
            </a:lvl1pPr>
            <a:lvl2pPr marL="1270000" marR="0" indent="-63500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417505"/>
                </a:solidFill>
                <a:uFillTx/>
                <a:latin typeface="Futura"/>
                <a:ea typeface="Futura"/>
                <a:cs typeface="Futura"/>
                <a:sym typeface="Futura"/>
              </a:defRPr>
            </a:lvl2pPr>
            <a:lvl3pPr marL="1905000" marR="0" indent="-63500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417505"/>
                </a:solidFill>
                <a:uFillTx/>
                <a:latin typeface="Futura"/>
                <a:ea typeface="Futura"/>
                <a:cs typeface="Futura"/>
                <a:sym typeface="Futura"/>
              </a:defRPr>
            </a:lvl3pPr>
            <a:lvl4pPr marL="2540000" marR="0" indent="-63500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417505"/>
                </a:solidFill>
                <a:uFillTx/>
                <a:latin typeface="Futura"/>
                <a:ea typeface="Futura"/>
                <a:cs typeface="Futura"/>
                <a:sym typeface="Futura"/>
              </a:defRPr>
            </a:lvl4pPr>
            <a:lvl5pPr marL="3175000" marR="0" indent="-63500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417505"/>
                </a:solidFill>
                <a:uFillTx/>
                <a:latin typeface="Futura"/>
                <a:ea typeface="Futura"/>
                <a:cs typeface="Futura"/>
                <a:sym typeface="Futura"/>
              </a:defRPr>
            </a:lvl5pPr>
            <a:lvl6pPr marL="3810000" marR="0" indent="-63500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417505"/>
                </a:solidFill>
                <a:uFillTx/>
                <a:latin typeface="Futura"/>
                <a:ea typeface="Futura"/>
                <a:cs typeface="Futura"/>
                <a:sym typeface="Futura"/>
              </a:defRPr>
            </a:lvl6pPr>
            <a:lvl7pPr marL="4445000" marR="0" indent="-63500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417505"/>
                </a:solidFill>
                <a:uFillTx/>
                <a:latin typeface="Futura"/>
                <a:ea typeface="Futura"/>
                <a:cs typeface="Futura"/>
                <a:sym typeface="Futura"/>
              </a:defRPr>
            </a:lvl7pPr>
            <a:lvl8pPr marL="5080000" marR="0" indent="-63500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417505"/>
                </a:solidFill>
                <a:uFillTx/>
                <a:latin typeface="Futura"/>
                <a:ea typeface="Futura"/>
                <a:cs typeface="Futura"/>
                <a:sym typeface="Futura"/>
              </a:defRPr>
            </a:lvl8pPr>
            <a:lvl9pPr marL="5715000" marR="0" indent="-63500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417505"/>
                </a:solidFill>
                <a:uFillTx/>
                <a:latin typeface="Futura"/>
                <a:ea typeface="Futura"/>
                <a:cs typeface="Futura"/>
                <a:sym typeface="Futura"/>
              </a:defRPr>
            </a:lvl9pPr>
          </a:lstStyle>
          <a:p>
            <a:pPr hangingPunct="1"/>
            <a:r>
              <a:rPr lang="sv-SE" dirty="0" smtClean="0"/>
              <a:t>     Un monde </a:t>
            </a:r>
            <a:r>
              <a:rPr lang="sv-SE" dirty="0"/>
              <a:t>zéro déchet </a:t>
            </a:r>
            <a:r>
              <a:rPr lang="sv-SE" dirty="0" smtClean="0"/>
              <a:t>–  CARBONE neutre</a:t>
            </a:r>
            <a:endParaRPr lang="sv-SE" dirty="0"/>
          </a:p>
        </p:txBody>
      </p:sp>
      <p:sp>
        <p:nvSpPr>
          <p:cNvPr id="9" name="Frågor"/>
          <p:cNvSpPr txBox="1">
            <a:spLocks/>
          </p:cNvSpPr>
          <p:nvPr/>
        </p:nvSpPr>
        <p:spPr>
          <a:xfrm>
            <a:off x="1568330" y="1437974"/>
            <a:ext cx="21005800" cy="2286000"/>
          </a:xfrm>
          <a:prstGeom prst="rect">
            <a:avLst/>
          </a:prstGeom>
        </p:spPr>
        <p:txBody>
          <a:bodyPr/>
          <a:lstStyle>
            <a:lvl1pPr algn="l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v-SE" sz="11200" b="1" dirty="0" smtClean="0">
                <a:solidFill>
                  <a:srgbClr val="009540"/>
                </a:solidFill>
                <a:latin typeface="Futura Bold"/>
              </a:rPr>
              <a:t>NORDEX GREEN</a:t>
            </a:r>
            <a:endParaRPr lang="sv-SE" sz="11200" b="1" dirty="0">
              <a:solidFill>
                <a:srgbClr val="009540"/>
              </a:solidFill>
              <a:latin typeface="Futura Bold"/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3"/>
          <a:srcRect l="20409" t="26269" r="21383" b="20398"/>
          <a:stretch/>
        </p:blipFill>
        <p:spPr>
          <a:xfrm>
            <a:off x="3534279" y="6021238"/>
            <a:ext cx="14305147" cy="7372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141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Lägga order…"/>
          <p:cNvSpPr txBox="1">
            <a:spLocks noGrp="1"/>
          </p:cNvSpPr>
          <p:nvPr>
            <p:ph type="body" idx="4294967295"/>
          </p:nvPr>
        </p:nvSpPr>
        <p:spPr>
          <a:xfrm>
            <a:off x="822960" y="5725449"/>
            <a:ext cx="17522412" cy="802163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 rtl="0">
              <a:buNone/>
            </a:pPr>
            <a:r>
              <a:rPr lang="fr-FR" sz="5400" baseline="30000" dirty="0" smtClean="0">
                <a:solidFill>
                  <a:srgbClr val="000000"/>
                </a:solidFill>
              </a:rPr>
              <a:t>La gamme </a:t>
            </a:r>
            <a:r>
              <a:rPr lang="fr-FR" sz="5400" baseline="30000" dirty="0" err="1" smtClean="0">
                <a:solidFill>
                  <a:srgbClr val="000000"/>
                </a:solidFill>
              </a:rPr>
              <a:t>Nordex</a:t>
            </a:r>
            <a:r>
              <a:rPr lang="fr-FR" sz="5400" baseline="30000" dirty="0" smtClean="0">
                <a:solidFill>
                  <a:srgbClr val="000000"/>
                </a:solidFill>
              </a:rPr>
              <a:t> </a:t>
            </a:r>
            <a:r>
              <a:rPr lang="fr-FR" sz="5400" baseline="30000" dirty="0">
                <a:solidFill>
                  <a:srgbClr val="000000"/>
                </a:solidFill>
              </a:rPr>
              <a:t>Green </a:t>
            </a:r>
            <a:r>
              <a:rPr lang="fr-FR" sz="5400" baseline="30000" dirty="0" smtClean="0">
                <a:solidFill>
                  <a:srgbClr val="000000"/>
                </a:solidFill>
              </a:rPr>
              <a:t>est composée de produits nettoyants </a:t>
            </a:r>
            <a:r>
              <a:rPr lang="fr-FR" sz="5400" baseline="30000" dirty="0">
                <a:solidFill>
                  <a:srgbClr val="000000"/>
                </a:solidFill>
              </a:rPr>
              <a:t>certifiés </a:t>
            </a:r>
            <a:r>
              <a:rPr lang="fr-FR" sz="5400" b="1" baseline="30000" dirty="0" err="1" smtClean="0">
                <a:solidFill>
                  <a:srgbClr val="000000"/>
                </a:solidFill>
              </a:rPr>
              <a:t>Cradle</a:t>
            </a:r>
            <a:r>
              <a:rPr lang="fr-FR" sz="5400" b="1" baseline="30000" dirty="0" smtClean="0">
                <a:solidFill>
                  <a:srgbClr val="000000"/>
                </a:solidFill>
              </a:rPr>
              <a:t>-to-</a:t>
            </a:r>
            <a:r>
              <a:rPr lang="fr-FR" sz="5400" b="1" baseline="30000" dirty="0" err="1" smtClean="0">
                <a:solidFill>
                  <a:srgbClr val="000000"/>
                </a:solidFill>
              </a:rPr>
              <a:t>Cradle</a:t>
            </a:r>
            <a:r>
              <a:rPr lang="fr-FR" sz="5400" baseline="30000" dirty="0" smtClean="0">
                <a:solidFill>
                  <a:srgbClr val="000000"/>
                </a:solidFill>
              </a:rPr>
              <a:t>,</a:t>
            </a:r>
            <a:r>
              <a:rPr lang="fr-FR" sz="5400" dirty="0" smtClean="0">
                <a:solidFill>
                  <a:srgbClr val="000000"/>
                </a:solidFill>
              </a:rPr>
              <a:t> </a:t>
            </a:r>
            <a:r>
              <a:rPr lang="fr-FR" sz="5400" baseline="30000" dirty="0" smtClean="0">
                <a:solidFill>
                  <a:srgbClr val="000000"/>
                </a:solidFill>
              </a:rPr>
              <a:t>au sens littéral</a:t>
            </a:r>
            <a:r>
              <a:rPr lang="fr-FR" sz="5400" dirty="0" smtClean="0">
                <a:solidFill>
                  <a:srgbClr val="000000"/>
                </a:solidFill>
              </a:rPr>
              <a:t> </a:t>
            </a:r>
            <a:r>
              <a:rPr lang="fr-FR" sz="5400" baseline="30000" dirty="0" smtClean="0">
                <a:solidFill>
                  <a:srgbClr val="000000"/>
                </a:solidFill>
              </a:rPr>
              <a:t>« Berceau au berceau » norme la plus exigeante pour des produits éco-labellisés,</a:t>
            </a:r>
            <a:r>
              <a:rPr lang="fr-FR" sz="5400" dirty="0" smtClean="0">
                <a:solidFill>
                  <a:srgbClr val="000000"/>
                </a:solidFill>
              </a:rPr>
              <a:t> </a:t>
            </a:r>
            <a:r>
              <a:rPr lang="fr-FR" sz="5400" baseline="30000" dirty="0" smtClean="0">
                <a:solidFill>
                  <a:srgbClr val="000000"/>
                </a:solidFill>
              </a:rPr>
              <a:t>qui </a:t>
            </a:r>
            <a:r>
              <a:rPr lang="fr-FR" sz="5400" baseline="30000" dirty="0">
                <a:solidFill>
                  <a:srgbClr val="000000"/>
                </a:solidFill>
              </a:rPr>
              <a:t>ont un </a:t>
            </a:r>
            <a:r>
              <a:rPr lang="fr-FR" sz="5400" b="1" baseline="30000" dirty="0">
                <a:solidFill>
                  <a:srgbClr val="000000"/>
                </a:solidFill>
              </a:rPr>
              <a:t>impact minimal </a:t>
            </a:r>
            <a:r>
              <a:rPr lang="fr-FR" sz="5400" baseline="30000" dirty="0">
                <a:solidFill>
                  <a:srgbClr val="000000"/>
                </a:solidFill>
              </a:rPr>
              <a:t>sur l'environnement tout au long de leur cycle de vie.</a:t>
            </a:r>
          </a:p>
          <a:p>
            <a:pPr marL="0" indent="0" rtl="0">
              <a:buNone/>
            </a:pPr>
            <a:r>
              <a:rPr lang="fr-FR" sz="5400" baseline="30000" dirty="0">
                <a:solidFill>
                  <a:srgbClr val="000000"/>
                </a:solidFill>
              </a:rPr>
              <a:t>Les produits sont basés sur des ingrédients durables, végétaux, renouvelables et biodégradables.</a:t>
            </a:r>
          </a:p>
          <a:p>
            <a:pPr marL="0" indent="0" rtl="0">
              <a:buNone/>
            </a:pPr>
            <a:r>
              <a:rPr lang="fr-FR" sz="5400" b="1" baseline="30000" dirty="0" err="1">
                <a:solidFill>
                  <a:srgbClr val="000000"/>
                </a:solidFill>
              </a:rPr>
              <a:t>Cradle</a:t>
            </a:r>
            <a:r>
              <a:rPr lang="fr-FR" sz="5400" b="1" baseline="30000" dirty="0">
                <a:solidFill>
                  <a:srgbClr val="000000"/>
                </a:solidFill>
              </a:rPr>
              <a:t> to </a:t>
            </a:r>
            <a:r>
              <a:rPr lang="fr-FR" sz="5400" b="1" baseline="30000" dirty="0" err="1">
                <a:solidFill>
                  <a:srgbClr val="000000"/>
                </a:solidFill>
              </a:rPr>
              <a:t>Cradle</a:t>
            </a:r>
            <a:r>
              <a:rPr lang="fr-FR" sz="5400" b="1" baseline="30000" dirty="0">
                <a:solidFill>
                  <a:srgbClr val="000000"/>
                </a:solidFill>
              </a:rPr>
              <a:t> </a:t>
            </a:r>
            <a:r>
              <a:rPr lang="fr-FR" sz="5400" baseline="30000" dirty="0">
                <a:solidFill>
                  <a:srgbClr val="000000"/>
                </a:solidFill>
              </a:rPr>
              <a:t>est un programme complet de certification de produits liés à l'utilisation des matériaux et à la fabrication. Le programme évalue la </a:t>
            </a:r>
            <a:r>
              <a:rPr lang="fr-FR" sz="5400" b="1" baseline="30000" dirty="0">
                <a:solidFill>
                  <a:srgbClr val="000000"/>
                </a:solidFill>
              </a:rPr>
              <a:t>sécurité</a:t>
            </a:r>
            <a:r>
              <a:rPr lang="fr-FR" sz="5400" baseline="30000" dirty="0">
                <a:solidFill>
                  <a:srgbClr val="000000"/>
                </a:solidFill>
              </a:rPr>
              <a:t> d'un produit pour l'</a:t>
            </a:r>
            <a:r>
              <a:rPr lang="fr-FR" sz="5400" b="1" baseline="30000" dirty="0">
                <a:solidFill>
                  <a:srgbClr val="000000"/>
                </a:solidFill>
              </a:rPr>
              <a:t>homme</a:t>
            </a:r>
            <a:r>
              <a:rPr lang="fr-FR" sz="5400" baseline="30000" dirty="0">
                <a:solidFill>
                  <a:srgbClr val="000000"/>
                </a:solidFill>
              </a:rPr>
              <a:t>, l'environnement et les cycles de vie futurs.</a:t>
            </a:r>
          </a:p>
          <a:p>
            <a:pPr marL="0" indent="0" rtl="0">
              <a:buNone/>
            </a:pPr>
            <a:r>
              <a:rPr lang="fr-FR" sz="5400" baseline="30000" dirty="0">
                <a:solidFill>
                  <a:srgbClr val="000000"/>
                </a:solidFill>
              </a:rPr>
              <a:t>L'accent est mis sur l'utilisation de matériaux sûrs qui peuvent être recyclés en tant que </a:t>
            </a:r>
            <a:r>
              <a:rPr lang="fr-FR" sz="5400" b="1" baseline="30000" dirty="0">
                <a:solidFill>
                  <a:srgbClr val="000000"/>
                </a:solidFill>
              </a:rPr>
              <a:t>nutriments techniques </a:t>
            </a:r>
            <a:r>
              <a:rPr lang="fr-FR" sz="5400" baseline="30000" dirty="0">
                <a:solidFill>
                  <a:srgbClr val="000000"/>
                </a:solidFill>
              </a:rPr>
              <a:t>ou </a:t>
            </a:r>
            <a:r>
              <a:rPr lang="fr-FR" sz="5400" b="1" baseline="30000" dirty="0">
                <a:solidFill>
                  <a:srgbClr val="000000"/>
                </a:solidFill>
              </a:rPr>
              <a:t>compostés</a:t>
            </a:r>
            <a:r>
              <a:rPr lang="fr-FR" sz="5400" baseline="30000" dirty="0">
                <a:solidFill>
                  <a:srgbClr val="000000"/>
                </a:solidFill>
              </a:rPr>
              <a:t> en tant que </a:t>
            </a:r>
            <a:r>
              <a:rPr lang="fr-FR" sz="5400" b="1" baseline="30000" dirty="0">
                <a:solidFill>
                  <a:srgbClr val="000000"/>
                </a:solidFill>
              </a:rPr>
              <a:t>nutriments biologiques</a:t>
            </a:r>
            <a:r>
              <a:rPr lang="fr-FR" sz="5400" baseline="30000" dirty="0">
                <a:solidFill>
                  <a:srgbClr val="000000"/>
                </a:solidFill>
              </a:rPr>
              <a:t>.</a:t>
            </a:r>
          </a:p>
          <a:p>
            <a:pPr marL="0" indent="0" rtl="0">
              <a:buNone/>
            </a:pPr>
            <a:r>
              <a:rPr lang="fr-FR" sz="5400" baseline="30000" dirty="0" smtClean="0">
                <a:solidFill>
                  <a:srgbClr val="000000"/>
                </a:solidFill>
              </a:rPr>
              <a:t>Bien-sûr</a:t>
            </a:r>
            <a:r>
              <a:rPr lang="fr-FR" sz="5400" baseline="30000" dirty="0">
                <a:solidFill>
                  <a:srgbClr val="000000"/>
                </a:solidFill>
              </a:rPr>
              <a:t>, les produits sont de la plus haute qualité et ils sont développés selon les dernières technologies.</a:t>
            </a:r>
            <a:endParaRPr lang="sv-SE" sz="5400" b="0" i="0" u="none" strike="noStrike" baseline="30000" dirty="0">
              <a:solidFill>
                <a:srgbClr val="000000"/>
              </a:solidFill>
            </a:endParaRPr>
          </a:p>
        </p:txBody>
      </p:sp>
      <p:pic>
        <p:nvPicPr>
          <p:cNvPr id="3" name="Bildobjekt 2">
            <a:extLst>
              <a:ext uri="{FF2B5EF4-FFF2-40B4-BE49-F238E27FC236}">
                <a16:creationId xmlns:a16="http://schemas.microsoft.com/office/drawing/2014/main" xmlns="" id="{CED1459F-07ED-48DA-9861-61A17F276D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56368" y="5633141"/>
            <a:ext cx="2236008" cy="1737698"/>
          </a:xfrm>
          <a:prstGeom prst="rect">
            <a:avLst/>
          </a:prstGeom>
        </p:spPr>
      </p:pic>
      <p:pic>
        <p:nvPicPr>
          <p:cNvPr id="6" name="Picture 4" descr="Bildresultat för cradle to cradle&quot;">
            <a:extLst>
              <a:ext uri="{FF2B5EF4-FFF2-40B4-BE49-F238E27FC236}">
                <a16:creationId xmlns:a16="http://schemas.microsoft.com/office/drawing/2014/main" xmlns="" id="{3F83D86A-84DB-4B3E-9AAF-F49D5D31FC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45372" y="7882128"/>
            <a:ext cx="5058000" cy="5133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40272" y="196809"/>
            <a:ext cx="4495488" cy="3273929"/>
          </a:xfrm>
          <a:prstGeom prst="rect">
            <a:avLst/>
          </a:prstGeom>
        </p:spPr>
      </p:pic>
      <p:sp>
        <p:nvSpPr>
          <p:cNvPr id="9" name="Order"/>
          <p:cNvSpPr txBox="1">
            <a:spLocks/>
          </p:cNvSpPr>
          <p:nvPr/>
        </p:nvSpPr>
        <p:spPr>
          <a:xfrm>
            <a:off x="0" y="3762010"/>
            <a:ext cx="24384000" cy="706474"/>
          </a:xfrm>
          <a:prstGeom prst="rect">
            <a:avLst/>
          </a:prstGeom>
          <a:solidFill>
            <a:srgbClr val="00954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 fontScale="85000" lnSpcReduction="20000"/>
          </a:bodyPr>
          <a:lstStyle>
            <a:lvl1pPr marL="0" marR="0" indent="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all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Futura Bold"/>
              </a:defRPr>
            </a:lvl1pPr>
            <a:lvl2pPr marL="1270000" marR="0" indent="-63500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417505"/>
                </a:solidFill>
                <a:uFillTx/>
                <a:latin typeface="Futura"/>
                <a:ea typeface="Futura"/>
                <a:cs typeface="Futura"/>
                <a:sym typeface="Futura"/>
              </a:defRPr>
            </a:lvl2pPr>
            <a:lvl3pPr marL="1905000" marR="0" indent="-63500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417505"/>
                </a:solidFill>
                <a:uFillTx/>
                <a:latin typeface="Futura"/>
                <a:ea typeface="Futura"/>
                <a:cs typeface="Futura"/>
                <a:sym typeface="Futura"/>
              </a:defRPr>
            </a:lvl3pPr>
            <a:lvl4pPr marL="2540000" marR="0" indent="-63500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417505"/>
                </a:solidFill>
                <a:uFillTx/>
                <a:latin typeface="Futura"/>
                <a:ea typeface="Futura"/>
                <a:cs typeface="Futura"/>
                <a:sym typeface="Futura"/>
              </a:defRPr>
            </a:lvl4pPr>
            <a:lvl5pPr marL="3175000" marR="0" indent="-63500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417505"/>
                </a:solidFill>
                <a:uFillTx/>
                <a:latin typeface="Futura"/>
                <a:ea typeface="Futura"/>
                <a:cs typeface="Futura"/>
                <a:sym typeface="Futura"/>
              </a:defRPr>
            </a:lvl5pPr>
            <a:lvl6pPr marL="3810000" marR="0" indent="-63500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417505"/>
                </a:solidFill>
                <a:uFillTx/>
                <a:latin typeface="Futura"/>
                <a:ea typeface="Futura"/>
                <a:cs typeface="Futura"/>
                <a:sym typeface="Futura"/>
              </a:defRPr>
            </a:lvl6pPr>
            <a:lvl7pPr marL="4445000" marR="0" indent="-63500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417505"/>
                </a:solidFill>
                <a:uFillTx/>
                <a:latin typeface="Futura"/>
                <a:ea typeface="Futura"/>
                <a:cs typeface="Futura"/>
                <a:sym typeface="Futura"/>
              </a:defRPr>
            </a:lvl7pPr>
            <a:lvl8pPr marL="5080000" marR="0" indent="-63500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417505"/>
                </a:solidFill>
                <a:uFillTx/>
                <a:latin typeface="Futura"/>
                <a:ea typeface="Futura"/>
                <a:cs typeface="Futura"/>
                <a:sym typeface="Futura"/>
              </a:defRPr>
            </a:lvl8pPr>
            <a:lvl9pPr marL="5715000" marR="0" indent="-63500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417505"/>
                </a:solidFill>
                <a:uFillTx/>
                <a:latin typeface="Futura"/>
                <a:ea typeface="Futura"/>
                <a:cs typeface="Futura"/>
                <a:sym typeface="Futura"/>
              </a:defRPr>
            </a:lvl9pPr>
          </a:lstStyle>
          <a:p>
            <a:r>
              <a:rPr lang="sv-SE" dirty="0" smtClean="0"/>
              <a:t>     L’EXIGENCE DE LA NORME </a:t>
            </a:r>
            <a:r>
              <a:rPr lang="fr-FR" baseline="30000" dirty="0" smtClean="0">
                <a:solidFill>
                  <a:schemeClr val="bg1"/>
                </a:solidFill>
                <a:latin typeface="+mn-lt"/>
              </a:rPr>
              <a:t>«</a:t>
            </a:r>
            <a:r>
              <a:rPr lang="fr-FR" baseline="30000" dirty="0" smtClean="0">
                <a:solidFill>
                  <a:srgbClr val="000000"/>
                </a:solidFill>
                <a:latin typeface="+mn-lt"/>
              </a:rPr>
              <a:t> </a:t>
            </a:r>
            <a:r>
              <a:rPr lang="sv-SE" dirty="0" smtClean="0"/>
              <a:t>Cradle </a:t>
            </a:r>
            <a:r>
              <a:rPr lang="sv-SE" dirty="0"/>
              <a:t>to </a:t>
            </a:r>
            <a:r>
              <a:rPr lang="sv-SE" dirty="0" smtClean="0"/>
              <a:t>Cradle </a:t>
            </a:r>
            <a:r>
              <a:rPr lang="fr-FR" baseline="30000" dirty="0" smtClean="0">
                <a:solidFill>
                  <a:schemeClr val="bg1"/>
                </a:solidFill>
                <a:latin typeface="+mn-lt"/>
              </a:rPr>
              <a:t>»</a:t>
            </a:r>
            <a:endParaRPr lang="sv-SE" dirty="0">
              <a:solidFill>
                <a:schemeClr val="bg1"/>
              </a:solidFill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10" name="Frågor"/>
          <p:cNvSpPr txBox="1">
            <a:spLocks/>
          </p:cNvSpPr>
          <p:nvPr/>
        </p:nvSpPr>
        <p:spPr>
          <a:xfrm>
            <a:off x="1533825" y="1394229"/>
            <a:ext cx="21005800" cy="2286000"/>
          </a:xfrm>
          <a:prstGeom prst="rect">
            <a:avLst/>
          </a:prstGeom>
        </p:spPr>
        <p:txBody>
          <a:bodyPr/>
          <a:lstStyle>
            <a:lvl1pPr algn="l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v-SE" sz="11200" b="1" dirty="0" smtClean="0">
                <a:solidFill>
                  <a:srgbClr val="009540"/>
                </a:solidFill>
                <a:latin typeface="Futura Bold"/>
              </a:rPr>
              <a:t>NORDEX GREEN</a:t>
            </a:r>
            <a:endParaRPr lang="sv-SE" sz="11200" b="1" dirty="0">
              <a:solidFill>
                <a:srgbClr val="009540"/>
              </a:solidFill>
              <a:latin typeface="Futura Bold"/>
            </a:endParaRPr>
          </a:p>
        </p:txBody>
      </p:sp>
    </p:spTree>
    <p:extLst>
      <p:ext uri="{BB962C8B-B14F-4D97-AF65-F5344CB8AC3E}">
        <p14:creationId xmlns:p14="http://schemas.microsoft.com/office/powerpoint/2010/main" val="125603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Lägga order…"/>
          <p:cNvSpPr txBox="1">
            <a:spLocks noGrp="1"/>
          </p:cNvSpPr>
          <p:nvPr>
            <p:ph type="body" idx="4294967295"/>
          </p:nvPr>
        </p:nvSpPr>
        <p:spPr>
          <a:xfrm>
            <a:off x="682215" y="4776774"/>
            <a:ext cx="22265707" cy="8021637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3600" dirty="0">
                <a:solidFill>
                  <a:schemeClr val="tx1"/>
                </a:solidFill>
                <a:cs typeface="Arial" panose="020B0604020202020204" pitchFamily="34" charset="0"/>
              </a:rPr>
              <a:t>Tous les produits </a:t>
            </a:r>
            <a:r>
              <a:rPr lang="fr-FR" sz="3600" dirty="0" err="1">
                <a:solidFill>
                  <a:schemeClr val="tx1"/>
                </a:solidFill>
                <a:cs typeface="Arial" panose="020B0604020202020204" pitchFamily="34" charset="0"/>
              </a:rPr>
              <a:t>Nordex</a:t>
            </a:r>
            <a:r>
              <a:rPr lang="fr-FR" sz="3600" dirty="0">
                <a:solidFill>
                  <a:schemeClr val="tx1"/>
                </a:solidFill>
                <a:cs typeface="Arial" panose="020B0604020202020204" pitchFamily="34" charset="0"/>
              </a:rPr>
              <a:t> Green sont certifiés par </a:t>
            </a:r>
            <a:r>
              <a:rPr lang="fr-FR" sz="3600" dirty="0" err="1">
                <a:solidFill>
                  <a:schemeClr val="tx1"/>
                </a:solidFill>
                <a:cs typeface="Arial" panose="020B0604020202020204" pitchFamily="34" charset="0"/>
              </a:rPr>
              <a:t>Cradle</a:t>
            </a:r>
            <a:r>
              <a:rPr lang="fr-FR" sz="3600" dirty="0">
                <a:solidFill>
                  <a:schemeClr val="tx1"/>
                </a:solidFill>
                <a:cs typeface="Arial" panose="020B0604020202020204" pitchFamily="34" charset="0"/>
              </a:rPr>
              <a:t> to </a:t>
            </a:r>
            <a:r>
              <a:rPr lang="fr-FR" sz="3600" dirty="0" err="1">
                <a:solidFill>
                  <a:schemeClr val="tx1"/>
                </a:solidFill>
                <a:cs typeface="Arial" panose="020B0604020202020204" pitchFamily="34" charset="0"/>
              </a:rPr>
              <a:t>Cradle</a:t>
            </a:r>
            <a:r>
              <a:rPr lang="fr-FR" sz="3600" dirty="0">
                <a:solidFill>
                  <a:schemeClr val="tx1"/>
                </a:solidFill>
                <a:cs typeface="Arial" panose="020B0604020202020204" pitchFamily="34" charset="0"/>
              </a:rPr>
              <a:t> au niveau </a:t>
            </a:r>
            <a:r>
              <a:rPr lang="fr-FR" sz="3600" dirty="0" smtClean="0">
                <a:solidFill>
                  <a:schemeClr val="tx1"/>
                </a:solidFill>
                <a:cs typeface="Arial" panose="020B0604020202020204" pitchFamily="34" charset="0"/>
              </a:rPr>
              <a:t>de certification </a:t>
            </a:r>
            <a:r>
              <a:rPr lang="fr-FR" sz="3600" b="1" dirty="0" smtClean="0">
                <a:solidFill>
                  <a:srgbClr val="FFCC00"/>
                </a:solidFill>
                <a:cs typeface="Arial" panose="020B0604020202020204" pitchFamily="34" charset="0"/>
              </a:rPr>
              <a:t>GOLD</a:t>
            </a:r>
            <a:r>
              <a:rPr lang="fr-FR" sz="3600" dirty="0" smtClean="0">
                <a:solidFill>
                  <a:schemeClr val="tx1"/>
                </a:solidFill>
                <a:cs typeface="Arial" panose="020B0604020202020204" pitchFamily="34" charset="0"/>
              </a:rPr>
              <a:t>.</a:t>
            </a:r>
          </a:p>
          <a:p>
            <a:pPr marL="0" indent="0">
              <a:buNone/>
            </a:pPr>
            <a:r>
              <a:rPr lang="fr-FR" sz="3600" dirty="0" smtClean="0">
                <a:solidFill>
                  <a:schemeClr val="tx1"/>
                </a:solidFill>
                <a:cs typeface="Arial" panose="020B0604020202020204" pitchFamily="34" charset="0"/>
              </a:rPr>
              <a:t>Les </a:t>
            </a:r>
            <a:r>
              <a:rPr lang="fr-FR" sz="3600" dirty="0">
                <a:solidFill>
                  <a:schemeClr val="tx1"/>
                </a:solidFill>
                <a:cs typeface="Arial" panose="020B0604020202020204" pitchFamily="34" charset="0"/>
              </a:rPr>
              <a:t>produits sont également </a:t>
            </a:r>
            <a:r>
              <a:rPr lang="fr-FR" sz="3600" b="1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Ecolabellisés</a:t>
            </a:r>
            <a:r>
              <a:rPr lang="fr-FR" sz="3600" b="1" dirty="0" smtClean="0">
                <a:cs typeface="Arial" panose="020B0604020202020204" pitchFamily="34" charset="0"/>
              </a:rPr>
              <a:t>,</a:t>
            </a:r>
            <a:r>
              <a:rPr lang="fr-FR" sz="3600" dirty="0" smtClean="0">
                <a:cs typeface="Arial" panose="020B0604020202020204" pitchFamily="34" charset="0"/>
              </a:rPr>
              <a:t> emballages 100% bio, 100% réutilisables (bouteille, bouchon, étiquette).</a:t>
            </a:r>
            <a:r>
              <a:rPr lang="en-US" sz="4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
</a:t>
            </a:r>
            <a:r>
              <a:rPr lang="en-US" sz="4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          </a:t>
            </a:r>
            <a:r>
              <a:rPr lang="en-US" sz="4000" dirty="0" smtClean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://</a:t>
            </a:r>
            <a:r>
              <a:rPr lang="en-US" sz="4000" dirty="0" smtClean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fr.wikipedia.org/wiki/Du_berceau_au_berceau</a:t>
            </a:r>
            <a:endParaRPr lang="en-US" sz="4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sv-SE" dirty="0"/>
          </a:p>
          <a:p>
            <a:pPr marL="0" indent="0">
              <a:buNone/>
            </a:pPr>
            <a:endParaRPr lang="sv-SE" dirty="0"/>
          </a:p>
          <a:p>
            <a:pPr marL="0" indent="0">
              <a:buNone/>
            </a:pPr>
            <a:endParaRPr lang="sv-SE" dirty="0"/>
          </a:p>
        </p:txBody>
      </p:sp>
      <p:pic>
        <p:nvPicPr>
          <p:cNvPr id="5" name="Bildobjekt 4">
            <a:extLst>
              <a:ext uri="{FF2B5EF4-FFF2-40B4-BE49-F238E27FC236}">
                <a16:creationId xmlns:a16="http://schemas.microsoft.com/office/drawing/2014/main" xmlns="" id="{ED601D7C-969E-403B-AA37-692E044254C0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033" y="7815531"/>
            <a:ext cx="5486753" cy="5276178"/>
          </a:xfrm>
          <a:prstGeom prst="rect">
            <a:avLst/>
          </a:prstGeom>
        </p:spPr>
      </p:pic>
      <p:pic>
        <p:nvPicPr>
          <p:cNvPr id="6" name="Bildobjekt 5">
            <a:extLst>
              <a:ext uri="{FF2B5EF4-FFF2-40B4-BE49-F238E27FC236}">
                <a16:creationId xmlns:a16="http://schemas.microsoft.com/office/drawing/2014/main" xmlns="" id="{CAB286BC-B05D-45CA-BF7A-065828C62BB7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8312" y="7815532"/>
            <a:ext cx="5693434" cy="5276177"/>
          </a:xfrm>
          <a:prstGeom prst="rect">
            <a:avLst/>
          </a:prstGeom>
        </p:spPr>
      </p:pic>
      <p:pic>
        <p:nvPicPr>
          <p:cNvPr id="2" name="Bildobjekt 1">
            <a:extLst>
              <a:ext uri="{FF2B5EF4-FFF2-40B4-BE49-F238E27FC236}">
                <a16:creationId xmlns:a16="http://schemas.microsoft.com/office/drawing/2014/main" xmlns="" id="{0FF3E23A-9C88-408B-821F-E6682869B1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366189" y="7936302"/>
            <a:ext cx="6677693" cy="5155407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74156" y="380033"/>
            <a:ext cx="3922477" cy="2856622"/>
          </a:xfrm>
          <a:prstGeom prst="rect">
            <a:avLst/>
          </a:prstGeom>
        </p:spPr>
      </p:pic>
      <p:sp>
        <p:nvSpPr>
          <p:cNvPr id="10" name="Order"/>
          <p:cNvSpPr txBox="1">
            <a:spLocks/>
          </p:cNvSpPr>
          <p:nvPr/>
        </p:nvSpPr>
        <p:spPr>
          <a:xfrm>
            <a:off x="0" y="3450746"/>
            <a:ext cx="24384000" cy="733393"/>
          </a:xfrm>
          <a:prstGeom prst="rect">
            <a:avLst/>
          </a:prstGeom>
          <a:solidFill>
            <a:srgbClr val="00954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 fontScale="92500" lnSpcReduction="20000"/>
          </a:bodyPr>
          <a:lstStyle>
            <a:lvl1pPr marL="0" marR="0" indent="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all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Futura Bold"/>
              </a:defRPr>
            </a:lvl1pPr>
            <a:lvl2pPr marL="1270000" marR="0" indent="-63500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417505"/>
                </a:solidFill>
                <a:uFillTx/>
                <a:latin typeface="Futura"/>
                <a:ea typeface="Futura"/>
                <a:cs typeface="Futura"/>
                <a:sym typeface="Futura"/>
              </a:defRPr>
            </a:lvl2pPr>
            <a:lvl3pPr marL="1905000" marR="0" indent="-63500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417505"/>
                </a:solidFill>
                <a:uFillTx/>
                <a:latin typeface="Futura"/>
                <a:ea typeface="Futura"/>
                <a:cs typeface="Futura"/>
                <a:sym typeface="Futura"/>
              </a:defRPr>
            </a:lvl3pPr>
            <a:lvl4pPr marL="2540000" marR="0" indent="-63500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417505"/>
                </a:solidFill>
                <a:uFillTx/>
                <a:latin typeface="Futura"/>
                <a:ea typeface="Futura"/>
                <a:cs typeface="Futura"/>
                <a:sym typeface="Futura"/>
              </a:defRPr>
            </a:lvl4pPr>
            <a:lvl5pPr marL="3175000" marR="0" indent="-63500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417505"/>
                </a:solidFill>
                <a:uFillTx/>
                <a:latin typeface="Futura"/>
                <a:ea typeface="Futura"/>
                <a:cs typeface="Futura"/>
                <a:sym typeface="Futura"/>
              </a:defRPr>
            </a:lvl5pPr>
            <a:lvl6pPr marL="3810000" marR="0" indent="-63500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417505"/>
                </a:solidFill>
                <a:uFillTx/>
                <a:latin typeface="Futura"/>
                <a:ea typeface="Futura"/>
                <a:cs typeface="Futura"/>
                <a:sym typeface="Futura"/>
              </a:defRPr>
            </a:lvl6pPr>
            <a:lvl7pPr marL="4445000" marR="0" indent="-63500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417505"/>
                </a:solidFill>
                <a:uFillTx/>
                <a:latin typeface="Futura"/>
                <a:ea typeface="Futura"/>
                <a:cs typeface="Futura"/>
                <a:sym typeface="Futura"/>
              </a:defRPr>
            </a:lvl7pPr>
            <a:lvl8pPr marL="5080000" marR="0" indent="-63500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417505"/>
                </a:solidFill>
                <a:uFillTx/>
                <a:latin typeface="Futura"/>
                <a:ea typeface="Futura"/>
                <a:cs typeface="Futura"/>
                <a:sym typeface="Futura"/>
              </a:defRPr>
            </a:lvl8pPr>
            <a:lvl9pPr marL="5715000" marR="0" indent="-63500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417505"/>
                </a:solidFill>
                <a:uFillTx/>
                <a:latin typeface="Futura"/>
                <a:ea typeface="Futura"/>
                <a:cs typeface="Futura"/>
                <a:sym typeface="Futura"/>
              </a:defRPr>
            </a:lvl9pPr>
          </a:lstStyle>
          <a:p>
            <a:pPr hangingPunct="1"/>
            <a:r>
              <a:rPr lang="sv-SE" dirty="0"/>
              <a:t>     100% </a:t>
            </a:r>
            <a:r>
              <a:rPr lang="sv-SE" dirty="0" smtClean="0"/>
              <a:t>propre </a:t>
            </a:r>
            <a:endParaRPr lang="sv-SE" dirty="0"/>
          </a:p>
        </p:txBody>
      </p:sp>
      <p:sp>
        <p:nvSpPr>
          <p:cNvPr id="11" name="Frågor"/>
          <p:cNvSpPr txBox="1">
            <a:spLocks/>
          </p:cNvSpPr>
          <p:nvPr/>
        </p:nvSpPr>
        <p:spPr>
          <a:xfrm>
            <a:off x="1689100" y="1164746"/>
            <a:ext cx="21005800" cy="2286000"/>
          </a:xfrm>
          <a:prstGeom prst="rect">
            <a:avLst/>
          </a:prstGeom>
        </p:spPr>
        <p:txBody>
          <a:bodyPr/>
          <a:lstStyle>
            <a:lvl1pPr algn="l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v-SE" sz="11200" b="1" dirty="0" smtClean="0">
                <a:solidFill>
                  <a:srgbClr val="009540"/>
                </a:solidFill>
                <a:latin typeface="Futura Bold"/>
              </a:rPr>
              <a:t>NORDEX GREEN</a:t>
            </a:r>
            <a:endParaRPr lang="sv-SE" sz="11200" b="1" dirty="0">
              <a:solidFill>
                <a:srgbClr val="009540"/>
              </a:solidFill>
              <a:latin typeface="Futura Bold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773" y="7815531"/>
            <a:ext cx="3029069" cy="5276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356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Lägga order…"/>
          <p:cNvSpPr txBox="1">
            <a:spLocks noGrp="1"/>
          </p:cNvSpPr>
          <p:nvPr>
            <p:ph type="body" idx="4294967295"/>
          </p:nvPr>
        </p:nvSpPr>
        <p:spPr>
          <a:xfrm>
            <a:off x="717218" y="4349102"/>
            <a:ext cx="23218541" cy="4726461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3600" dirty="0" smtClean="0">
                <a:solidFill>
                  <a:schemeClr val="tx1"/>
                </a:solidFill>
                <a:cs typeface="Arial" panose="020B0604020202020204" pitchFamily="34" charset="0"/>
              </a:rPr>
              <a:t>Notre </a:t>
            </a:r>
            <a:r>
              <a:rPr lang="fr-FR" sz="3600" dirty="0">
                <a:solidFill>
                  <a:schemeClr val="tx1"/>
                </a:solidFill>
                <a:cs typeface="Arial" panose="020B0604020202020204" pitchFamily="34" charset="0"/>
              </a:rPr>
              <a:t>vision est une économie prospère où des matériaux sûrs sont intelligemment distribués et fabriqués d'une manière </a:t>
            </a:r>
            <a:r>
              <a:rPr lang="fr-FR" sz="3600" dirty="0" smtClean="0">
                <a:solidFill>
                  <a:schemeClr val="tx1"/>
                </a:solidFill>
                <a:cs typeface="Arial" panose="020B0604020202020204" pitchFamily="34" charset="0"/>
              </a:rPr>
              <a:t>qui impacte </a:t>
            </a:r>
            <a:r>
              <a:rPr lang="fr-FR" sz="3600" dirty="0">
                <a:solidFill>
                  <a:schemeClr val="tx1"/>
                </a:solidFill>
                <a:cs typeface="Arial" panose="020B0604020202020204" pitchFamily="34" charset="0"/>
              </a:rPr>
              <a:t>positivement les </a:t>
            </a:r>
            <a:r>
              <a:rPr lang="fr-FR" sz="3600" dirty="0" smtClean="0">
                <a:cs typeface="Arial" panose="020B0604020202020204" pitchFamily="34" charset="0"/>
              </a:rPr>
              <a:t>personnes</a:t>
            </a:r>
            <a:r>
              <a:rPr lang="fr-FR" sz="3600" dirty="0" smtClean="0">
                <a:solidFill>
                  <a:schemeClr val="tx1"/>
                </a:solidFill>
                <a:cs typeface="Arial" panose="020B0604020202020204" pitchFamily="34" charset="0"/>
              </a:rPr>
              <a:t> </a:t>
            </a:r>
            <a:r>
              <a:rPr lang="fr-FR" sz="3600" dirty="0">
                <a:solidFill>
                  <a:schemeClr val="tx1"/>
                </a:solidFill>
                <a:cs typeface="Arial" panose="020B0604020202020204" pitchFamily="34" charset="0"/>
              </a:rPr>
              <a:t>et </a:t>
            </a:r>
            <a:r>
              <a:rPr lang="fr-FR" sz="3600" dirty="0" smtClean="0">
                <a:cs typeface="Arial" panose="020B0604020202020204" pitchFamily="34" charset="0"/>
              </a:rPr>
              <a:t>la</a:t>
            </a:r>
            <a:r>
              <a:rPr lang="fr-FR" sz="3600" dirty="0" smtClean="0">
                <a:solidFill>
                  <a:schemeClr val="tx1"/>
                </a:solidFill>
                <a:cs typeface="Arial" panose="020B0604020202020204" pitchFamily="34" charset="0"/>
              </a:rPr>
              <a:t> </a:t>
            </a:r>
            <a:r>
              <a:rPr lang="fr-FR" sz="3600" dirty="0">
                <a:solidFill>
                  <a:schemeClr val="tx1"/>
                </a:solidFill>
                <a:cs typeface="Arial" panose="020B0604020202020204" pitchFamily="34" charset="0"/>
              </a:rPr>
              <a:t>planète. </a:t>
            </a:r>
            <a:endParaRPr lang="fr-FR" sz="3600" dirty="0" smtClean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fr-FR" sz="3600" dirty="0" smtClean="0">
                <a:solidFill>
                  <a:schemeClr val="tx1"/>
                </a:solidFill>
                <a:cs typeface="Arial" panose="020B0604020202020204" pitchFamily="34" charset="0"/>
              </a:rPr>
              <a:t>Nous prônons également la protection des personnes et de l’environnement par des produits naturels</a:t>
            </a:r>
            <a:r>
              <a:rPr lang="fr-FR" sz="3600" dirty="0" smtClean="0">
                <a:cs typeface="Arial" panose="020B0604020202020204" pitchFamily="34" charset="0"/>
              </a:rPr>
              <a:t> et </a:t>
            </a:r>
            <a:r>
              <a:rPr lang="fr-FR" sz="3600" dirty="0" smtClean="0">
                <a:solidFill>
                  <a:schemeClr val="tx1"/>
                </a:solidFill>
                <a:cs typeface="Arial" panose="020B0604020202020204" pitchFamily="34" charset="0"/>
              </a:rPr>
              <a:t>sommes désormais engagés </a:t>
            </a:r>
            <a:r>
              <a:rPr lang="fr-FR" sz="3600" dirty="0" smtClean="0">
                <a:cs typeface="Arial" panose="020B0604020202020204" pitchFamily="34" charset="0"/>
              </a:rPr>
              <a:t>dans le but d’</a:t>
            </a:r>
            <a:r>
              <a:rPr lang="fr-FR" sz="3600" dirty="0" smtClean="0">
                <a:solidFill>
                  <a:schemeClr val="tx1"/>
                </a:solidFill>
                <a:cs typeface="Arial" panose="020B0604020202020204" pitchFamily="34" charset="0"/>
              </a:rPr>
              <a:t>atteindre l’objectif de </a:t>
            </a:r>
            <a:r>
              <a:rPr lang="fr-FR" sz="3600" b="1" dirty="0" smtClean="0">
                <a:solidFill>
                  <a:schemeClr val="tx1"/>
                </a:solidFill>
                <a:cs typeface="Arial" panose="020B0604020202020204" pitchFamily="34" charset="0"/>
              </a:rPr>
              <a:t>neutralité carbone </a:t>
            </a:r>
            <a:r>
              <a:rPr lang="fr-FR" sz="3600" dirty="0" smtClean="0">
                <a:solidFill>
                  <a:schemeClr val="tx1"/>
                </a:solidFill>
                <a:cs typeface="Arial" panose="020B0604020202020204" pitchFamily="34" charset="0"/>
              </a:rPr>
              <a:t>fixé par la Commission Européenne.</a:t>
            </a:r>
          </a:p>
          <a:p>
            <a:pPr marL="0" indent="0">
              <a:buNone/>
            </a:pPr>
            <a:r>
              <a:rPr lang="fr-FR" sz="3600" dirty="0" smtClean="0">
                <a:cs typeface="Arial" panose="020B0604020202020204" pitchFamily="34" charset="0"/>
              </a:rPr>
              <a:t>Notre volonté … laisser à nos enfants une </a:t>
            </a:r>
            <a:r>
              <a:rPr lang="fr-FR" sz="3600" b="1" dirty="0" smtClean="0">
                <a:cs typeface="Arial" panose="020B0604020202020204" pitchFamily="34" charset="0"/>
              </a:rPr>
              <a:t>planète</a:t>
            </a:r>
            <a:r>
              <a:rPr lang="fr-FR" sz="3600" dirty="0" smtClean="0">
                <a:cs typeface="Arial" panose="020B0604020202020204" pitchFamily="34" charset="0"/>
              </a:rPr>
              <a:t> toujours aussi </a:t>
            </a:r>
            <a:r>
              <a:rPr lang="fr-FR" sz="3600" b="1" dirty="0" smtClean="0">
                <a:cs typeface="Arial" panose="020B0604020202020204" pitchFamily="34" charset="0"/>
              </a:rPr>
              <a:t>verte et bleue </a:t>
            </a:r>
            <a:r>
              <a:rPr lang="fr-FR" sz="3600" dirty="0" smtClean="0">
                <a:cs typeface="Arial" panose="020B0604020202020204" pitchFamily="34" charset="0"/>
              </a:rPr>
              <a:t>!!! </a:t>
            </a:r>
            <a:r>
              <a:rPr lang="fr-FR" sz="3600" dirty="0"/>
              <a:t>A l’inverse de la démarche de développement durable qui a pour objectif de réduire l’empreinte négative de l’Homme sur l’environnement, la </a:t>
            </a:r>
            <a:r>
              <a:rPr lang="fr-FR" sz="3600" dirty="0" smtClean="0"/>
              <a:t>démarche</a:t>
            </a:r>
          </a:p>
          <a:p>
            <a:pPr marL="0" indent="0">
              <a:buNone/>
            </a:pPr>
            <a:r>
              <a:rPr lang="fr-FR" sz="3600" dirty="0" smtClean="0"/>
              <a:t>« </a:t>
            </a:r>
            <a:r>
              <a:rPr lang="fr-FR" sz="3600" dirty="0" err="1"/>
              <a:t>Cradle</a:t>
            </a:r>
            <a:r>
              <a:rPr lang="fr-FR" sz="3600" dirty="0"/>
              <a:t> to </a:t>
            </a:r>
            <a:r>
              <a:rPr lang="fr-FR" sz="3600" dirty="0" err="1"/>
              <a:t>Cradle</a:t>
            </a:r>
            <a:r>
              <a:rPr lang="fr-FR" sz="3600" dirty="0"/>
              <a:t> » vise à augmenter son impact positif.</a:t>
            </a:r>
            <a:endParaRPr lang="fr-FR" sz="3600" dirty="0" smtClean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35796" y="104202"/>
            <a:ext cx="3599963" cy="2621745"/>
          </a:xfrm>
          <a:prstGeom prst="rect">
            <a:avLst/>
          </a:prstGeom>
        </p:spPr>
      </p:pic>
      <p:sp>
        <p:nvSpPr>
          <p:cNvPr id="7" name="Order"/>
          <p:cNvSpPr txBox="1">
            <a:spLocks/>
          </p:cNvSpPr>
          <p:nvPr/>
        </p:nvSpPr>
        <p:spPr>
          <a:xfrm>
            <a:off x="0" y="2944353"/>
            <a:ext cx="24384000" cy="834018"/>
          </a:xfrm>
          <a:prstGeom prst="rect">
            <a:avLst/>
          </a:prstGeom>
          <a:solidFill>
            <a:srgbClr val="00954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 fontScale="92500" lnSpcReduction="10000"/>
          </a:bodyPr>
          <a:lstStyle>
            <a:lvl1pPr marL="0" marR="0" indent="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all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Futura Bold"/>
              </a:defRPr>
            </a:lvl1pPr>
            <a:lvl2pPr marL="1270000" marR="0" indent="-63500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417505"/>
                </a:solidFill>
                <a:uFillTx/>
                <a:latin typeface="Futura"/>
                <a:ea typeface="Futura"/>
                <a:cs typeface="Futura"/>
                <a:sym typeface="Futura"/>
              </a:defRPr>
            </a:lvl2pPr>
            <a:lvl3pPr marL="1905000" marR="0" indent="-63500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417505"/>
                </a:solidFill>
                <a:uFillTx/>
                <a:latin typeface="Futura"/>
                <a:ea typeface="Futura"/>
                <a:cs typeface="Futura"/>
                <a:sym typeface="Futura"/>
              </a:defRPr>
            </a:lvl3pPr>
            <a:lvl4pPr marL="2540000" marR="0" indent="-63500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417505"/>
                </a:solidFill>
                <a:uFillTx/>
                <a:latin typeface="Futura"/>
                <a:ea typeface="Futura"/>
                <a:cs typeface="Futura"/>
                <a:sym typeface="Futura"/>
              </a:defRPr>
            </a:lvl4pPr>
            <a:lvl5pPr marL="3175000" marR="0" indent="-63500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417505"/>
                </a:solidFill>
                <a:uFillTx/>
                <a:latin typeface="Futura"/>
                <a:ea typeface="Futura"/>
                <a:cs typeface="Futura"/>
                <a:sym typeface="Futura"/>
              </a:defRPr>
            </a:lvl5pPr>
            <a:lvl6pPr marL="3810000" marR="0" indent="-63500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417505"/>
                </a:solidFill>
                <a:uFillTx/>
                <a:latin typeface="Futura"/>
                <a:ea typeface="Futura"/>
                <a:cs typeface="Futura"/>
                <a:sym typeface="Futura"/>
              </a:defRPr>
            </a:lvl6pPr>
            <a:lvl7pPr marL="4445000" marR="0" indent="-63500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417505"/>
                </a:solidFill>
                <a:uFillTx/>
                <a:latin typeface="Futura"/>
                <a:ea typeface="Futura"/>
                <a:cs typeface="Futura"/>
                <a:sym typeface="Futura"/>
              </a:defRPr>
            </a:lvl7pPr>
            <a:lvl8pPr marL="5080000" marR="0" indent="-63500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417505"/>
                </a:solidFill>
                <a:uFillTx/>
                <a:latin typeface="Futura"/>
                <a:ea typeface="Futura"/>
                <a:cs typeface="Futura"/>
                <a:sym typeface="Futura"/>
              </a:defRPr>
            </a:lvl8pPr>
            <a:lvl9pPr marL="5715000" marR="0" indent="-63500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417505"/>
                </a:solidFill>
                <a:uFillTx/>
                <a:latin typeface="Futura"/>
                <a:ea typeface="Futura"/>
                <a:cs typeface="Futura"/>
                <a:sym typeface="Futura"/>
              </a:defRPr>
            </a:lvl9pPr>
          </a:lstStyle>
          <a:p>
            <a:pPr hangingPunct="1"/>
            <a:r>
              <a:rPr lang="sv-SE" dirty="0"/>
              <a:t>     Notre vision</a:t>
            </a:r>
          </a:p>
        </p:txBody>
      </p:sp>
      <p:sp>
        <p:nvSpPr>
          <p:cNvPr id="8" name="Frågor"/>
          <p:cNvSpPr txBox="1">
            <a:spLocks/>
          </p:cNvSpPr>
          <p:nvPr/>
        </p:nvSpPr>
        <p:spPr>
          <a:xfrm>
            <a:off x="1842554" y="964544"/>
            <a:ext cx="13184661" cy="2286000"/>
          </a:xfrm>
          <a:prstGeom prst="rect">
            <a:avLst/>
          </a:prstGeom>
        </p:spPr>
        <p:txBody>
          <a:bodyPr/>
          <a:lstStyle>
            <a:lvl1pPr algn="l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v-SE" sz="11200" b="1" dirty="0" smtClean="0">
                <a:solidFill>
                  <a:srgbClr val="009540"/>
                </a:solidFill>
                <a:latin typeface="Futura Bold"/>
              </a:rPr>
              <a:t>NORDEX GREEN</a:t>
            </a:r>
            <a:endParaRPr lang="sv-SE" sz="11200" b="1" dirty="0">
              <a:solidFill>
                <a:srgbClr val="009540"/>
              </a:solidFill>
              <a:latin typeface="Futura Bold"/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3"/>
          <a:srcRect l="21729" t="24927" r="46598" b="44921"/>
          <a:stretch/>
        </p:blipFill>
        <p:spPr>
          <a:xfrm>
            <a:off x="840310" y="8997803"/>
            <a:ext cx="8833083" cy="4313752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 rotWithShape="1">
          <a:blip r:embed="rId3"/>
          <a:srcRect l="21729" t="45305" r="16855" b="15869"/>
          <a:stretch/>
        </p:blipFill>
        <p:spPr>
          <a:xfrm>
            <a:off x="9319748" y="8886263"/>
            <a:ext cx="13989643" cy="4536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413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Masterdata…"/>
          <p:cNvSpPr txBox="1">
            <a:spLocks noGrp="1"/>
          </p:cNvSpPr>
          <p:nvPr>
            <p:ph type="body" idx="4294967295"/>
          </p:nvPr>
        </p:nvSpPr>
        <p:spPr>
          <a:xfrm>
            <a:off x="526650" y="5577388"/>
            <a:ext cx="21005800" cy="6040082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fr-FR" sz="3600" dirty="0" err="1">
                <a:solidFill>
                  <a:schemeClr val="tx1"/>
                </a:solidFill>
                <a:cs typeface="Arial" panose="020B0604020202020204" pitchFamily="34" charset="0"/>
              </a:rPr>
              <a:t>Nordex</a:t>
            </a:r>
            <a:r>
              <a:rPr lang="fr-FR" sz="3600" dirty="0">
                <a:solidFill>
                  <a:schemeClr val="tx1"/>
                </a:solidFill>
                <a:cs typeface="Arial" panose="020B0604020202020204" pitchFamily="34" charset="0"/>
              </a:rPr>
              <a:t> Green – une gamme complète pour un nettoyage quotidien durable </a:t>
            </a:r>
            <a:r>
              <a:rPr lang="fr-FR" sz="3600" dirty="0" smtClean="0">
                <a:solidFill>
                  <a:schemeClr val="tx1"/>
                </a:solidFill>
                <a:cs typeface="Arial" panose="020B0604020202020204" pitchFamily="34" charset="0"/>
              </a:rPr>
              <a:t>:</a:t>
            </a:r>
            <a:endParaRPr lang="fr-FR" sz="3600" dirty="0">
              <a:solidFill>
                <a:schemeClr val="tx1"/>
              </a:solidFill>
              <a:cs typeface="Arial" panose="020B0604020202020204" pitchFamily="34" charset="0"/>
            </a:endParaRPr>
          </a:p>
          <a:p>
            <a:r>
              <a:rPr lang="fr-FR" sz="3600" dirty="0" smtClean="0">
                <a:cs typeface="Arial" panose="020B0604020202020204" pitchFamily="34" charset="0"/>
              </a:rPr>
              <a:t>P</a:t>
            </a:r>
            <a:r>
              <a:rPr lang="fr-FR" sz="3600" dirty="0" smtClean="0">
                <a:solidFill>
                  <a:schemeClr val="tx1"/>
                </a:solidFill>
                <a:cs typeface="Arial" panose="020B0604020202020204" pitchFamily="34" charset="0"/>
              </a:rPr>
              <a:t>roduits </a:t>
            </a:r>
            <a:r>
              <a:rPr lang="fr-FR" sz="3600" dirty="0">
                <a:solidFill>
                  <a:schemeClr val="tx1"/>
                </a:solidFill>
                <a:cs typeface="Arial" panose="020B0604020202020204" pitchFamily="34" charset="0"/>
              </a:rPr>
              <a:t>hautement efficaces pour des résultats de nettoyage </a:t>
            </a:r>
            <a:r>
              <a:rPr lang="fr-FR" sz="3600" dirty="0" smtClean="0">
                <a:solidFill>
                  <a:schemeClr val="tx1"/>
                </a:solidFill>
                <a:cs typeface="Arial" panose="020B0604020202020204" pitchFamily="34" charset="0"/>
              </a:rPr>
              <a:t>efficaces</a:t>
            </a:r>
            <a:endParaRPr lang="fr-FR" sz="3600" dirty="0">
              <a:solidFill>
                <a:schemeClr val="tx1"/>
              </a:solidFill>
              <a:cs typeface="Arial" panose="020B0604020202020204" pitchFamily="34" charset="0"/>
            </a:endParaRPr>
          </a:p>
          <a:p>
            <a:r>
              <a:rPr lang="fr-FR" sz="3600" dirty="0" smtClean="0">
                <a:cs typeface="Arial" panose="020B0604020202020204" pitchFamily="34" charset="0"/>
              </a:rPr>
              <a:t>M</a:t>
            </a:r>
            <a:r>
              <a:rPr lang="fr-FR" sz="3600" dirty="0" smtClean="0">
                <a:solidFill>
                  <a:schemeClr val="tx1"/>
                </a:solidFill>
                <a:cs typeface="Arial" panose="020B0604020202020204" pitchFamily="34" charset="0"/>
              </a:rPr>
              <a:t>atières </a:t>
            </a:r>
            <a:r>
              <a:rPr lang="fr-FR" sz="3600" dirty="0">
                <a:solidFill>
                  <a:schemeClr val="tx1"/>
                </a:solidFill>
                <a:cs typeface="Arial" panose="020B0604020202020204" pitchFamily="34" charset="0"/>
              </a:rPr>
              <a:t>premières renouvelables d'origine </a:t>
            </a:r>
            <a:r>
              <a:rPr lang="fr-FR" sz="3600" dirty="0" smtClean="0">
                <a:solidFill>
                  <a:schemeClr val="tx1"/>
                </a:solidFill>
                <a:cs typeface="Arial" panose="020B0604020202020204" pitchFamily="34" charset="0"/>
              </a:rPr>
              <a:t>végétale</a:t>
            </a:r>
            <a:endParaRPr lang="fr-FR" sz="3600" dirty="0">
              <a:solidFill>
                <a:schemeClr val="tx1"/>
              </a:solidFill>
              <a:cs typeface="Arial" panose="020B0604020202020204" pitchFamily="34" charset="0"/>
            </a:endParaRPr>
          </a:p>
          <a:p>
            <a:r>
              <a:rPr lang="fr-FR" sz="3600" dirty="0" err="1">
                <a:solidFill>
                  <a:schemeClr val="tx1"/>
                </a:solidFill>
                <a:cs typeface="Arial" panose="020B0604020202020204" pitchFamily="34" charset="0"/>
              </a:rPr>
              <a:t>Cradle</a:t>
            </a:r>
            <a:r>
              <a:rPr lang="fr-FR" sz="3600" dirty="0">
                <a:solidFill>
                  <a:schemeClr val="tx1"/>
                </a:solidFill>
                <a:cs typeface="Arial" panose="020B0604020202020204" pitchFamily="34" charset="0"/>
              </a:rPr>
              <a:t> to </a:t>
            </a:r>
            <a:r>
              <a:rPr lang="fr-FR" sz="3600" dirty="0" err="1">
                <a:solidFill>
                  <a:schemeClr val="tx1"/>
                </a:solidFill>
                <a:cs typeface="Arial" panose="020B0604020202020204" pitchFamily="34" charset="0"/>
              </a:rPr>
              <a:t>Cradle</a:t>
            </a:r>
            <a:r>
              <a:rPr lang="fr-FR" sz="3600" dirty="0">
                <a:solidFill>
                  <a:schemeClr val="tx1"/>
                </a:solidFill>
                <a:cs typeface="Arial" panose="020B0604020202020204" pitchFamily="34" charset="0"/>
              </a:rPr>
              <a:t> - certifié niveau </a:t>
            </a:r>
            <a:r>
              <a:rPr lang="fr-FR" sz="3600" dirty="0" smtClean="0">
                <a:cs typeface="Arial" panose="020B0604020202020204" pitchFamily="34" charset="0"/>
              </a:rPr>
              <a:t>GOLD</a:t>
            </a:r>
            <a:endParaRPr lang="fr-FR" sz="3600" dirty="0">
              <a:solidFill>
                <a:schemeClr val="tx1"/>
              </a:solidFill>
              <a:cs typeface="Arial" panose="020B0604020202020204" pitchFamily="34" charset="0"/>
            </a:endParaRPr>
          </a:p>
          <a:p>
            <a:r>
              <a:rPr lang="fr-FR" sz="3600" b="1" dirty="0" smtClean="0">
                <a:cs typeface="Arial" panose="020B0604020202020204" pitchFamily="34" charset="0"/>
              </a:rPr>
              <a:t>Ecol</a:t>
            </a:r>
            <a:r>
              <a:rPr lang="fr-FR" sz="3600" b="1" dirty="0" smtClean="0">
                <a:solidFill>
                  <a:schemeClr val="tx1"/>
                </a:solidFill>
                <a:cs typeface="Arial" panose="020B0604020202020204" pitchFamily="34" charset="0"/>
              </a:rPr>
              <a:t>abel Cygne Blanc</a:t>
            </a:r>
            <a:endParaRPr lang="fr-FR" sz="3600" b="1" dirty="0">
              <a:solidFill>
                <a:schemeClr val="tx1"/>
              </a:solidFill>
              <a:cs typeface="Arial" panose="020B0604020202020204" pitchFamily="34" charset="0"/>
            </a:endParaRPr>
          </a:p>
          <a:p>
            <a:r>
              <a:rPr lang="fr-FR" sz="3600" dirty="0">
                <a:solidFill>
                  <a:schemeClr val="tx1"/>
                </a:solidFill>
                <a:cs typeface="Arial" panose="020B0604020202020204" pitchFamily="34" charset="0"/>
              </a:rPr>
              <a:t>Nouveau flacon conçu pour un conditionnement et une logistique optimaux avec un faible impact sur l'environnement</a:t>
            </a:r>
            <a:r>
              <a:rPr lang="fr-FR" sz="3600" dirty="0" smtClean="0">
                <a:solidFill>
                  <a:schemeClr val="tx1"/>
                </a:solidFill>
                <a:cs typeface="Arial" panose="020B0604020202020204" pitchFamily="34" charset="0"/>
              </a:rPr>
              <a:t>.</a:t>
            </a:r>
          </a:p>
          <a:p>
            <a:r>
              <a:rPr lang="fr-FR" sz="3600" dirty="0">
                <a:cs typeface="Arial" panose="020B0604020202020204" pitchFamily="34" charset="0"/>
              </a:rPr>
              <a:t>P</a:t>
            </a:r>
            <a:r>
              <a:rPr lang="fr-FR" sz="3600" dirty="0" smtClean="0">
                <a:cs typeface="Arial" panose="020B0604020202020204" pitchFamily="34" charset="0"/>
              </a:rPr>
              <a:t>ourcentages </a:t>
            </a:r>
            <a:r>
              <a:rPr lang="fr-FR" sz="3600" dirty="0">
                <a:cs typeface="Arial" panose="020B0604020202020204" pitchFamily="34" charset="0"/>
              </a:rPr>
              <a:t>de </a:t>
            </a:r>
            <a:r>
              <a:rPr lang="fr-FR" sz="3600" b="1" dirty="0">
                <a:cs typeface="Arial" panose="020B0604020202020204" pitchFamily="34" charset="0"/>
              </a:rPr>
              <a:t>dilution</a:t>
            </a:r>
            <a:r>
              <a:rPr lang="fr-FR" sz="3600" dirty="0">
                <a:cs typeface="Arial" panose="020B0604020202020204" pitchFamily="34" charset="0"/>
              </a:rPr>
              <a:t> des produits </a:t>
            </a:r>
            <a:r>
              <a:rPr lang="fr-FR" sz="3600" dirty="0" smtClean="0">
                <a:cs typeface="Arial" panose="020B0604020202020204" pitchFamily="34" charset="0"/>
              </a:rPr>
              <a:t>plus qu’intéressants : </a:t>
            </a:r>
            <a:r>
              <a:rPr lang="fr-FR" sz="3600" b="1" dirty="0" smtClean="0">
                <a:cs typeface="Arial" panose="020B0604020202020204" pitchFamily="34" charset="0"/>
              </a:rPr>
              <a:t>5 </a:t>
            </a:r>
            <a:r>
              <a:rPr lang="fr-FR" sz="3600" b="1" dirty="0" err="1" smtClean="0">
                <a:cs typeface="Arial" panose="020B0604020202020204" pitchFamily="34" charset="0"/>
              </a:rPr>
              <a:t>mL</a:t>
            </a:r>
            <a:r>
              <a:rPr lang="fr-FR" sz="3600" b="1" dirty="0" smtClean="0">
                <a:cs typeface="Arial" panose="020B0604020202020204" pitchFamily="34" charset="0"/>
              </a:rPr>
              <a:t> pour 1 L d’eau.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fr-FR" sz="3600" dirty="0">
                <a:latin typeface="Calibri" panose="020F0502020204030204" pitchFamily="34" charset="0"/>
                <a:cs typeface="Calibri" panose="020F0502020204030204" pitchFamily="34" charset="0"/>
              </a:rPr>
              <a:t>Profil ergonomique pour une manipulation facile et </a:t>
            </a:r>
            <a:r>
              <a:rPr lang="fr-FR" sz="3600" dirty="0" smtClean="0">
                <a:latin typeface="Calibri" panose="020F0502020204030204" pitchFamily="34" charset="0"/>
                <a:cs typeface="Calibri" panose="020F0502020204030204" pitchFamily="34" charset="0"/>
              </a:rPr>
              <a:t>sûre - 8 </a:t>
            </a:r>
            <a:r>
              <a:rPr lang="fr-FR" sz="3600" dirty="0">
                <a:latin typeface="Calibri" panose="020F0502020204030204" pitchFamily="34" charset="0"/>
                <a:cs typeface="Calibri" panose="020F0502020204030204" pitchFamily="34" charset="0"/>
              </a:rPr>
              <a:t>unités x 1 L</a:t>
            </a:r>
            <a:r>
              <a:rPr lang="fr-FR" sz="36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3600" dirty="0">
                <a:latin typeface="Calibri" panose="020F0502020204030204" pitchFamily="34" charset="0"/>
                <a:cs typeface="Calibri" panose="020F0502020204030204" pitchFamily="34" charset="0"/>
              </a:rPr>
              <a:t>dans chaque carton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fr-FR" sz="3600" dirty="0">
                <a:latin typeface="Calibri" panose="020F0502020204030204" pitchFamily="34" charset="0"/>
                <a:cs typeface="Calibri" panose="020F0502020204030204" pitchFamily="34" charset="0"/>
              </a:rPr>
              <a:t>Modèle de palette optimisé - 576 bouteilles par palette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fr-FR" sz="3600" b="1" dirty="0">
                <a:latin typeface="Calibri" panose="020F0502020204030204" pitchFamily="34" charset="0"/>
                <a:cs typeface="Calibri" panose="020F0502020204030204" pitchFamily="34" charset="0"/>
              </a:rPr>
              <a:t>Réduction de 14 % sur l'impact environnemental des transports</a:t>
            </a:r>
            <a:r>
              <a:rPr lang="fr-FR" sz="36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sv-SE" sz="3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fr-FR" sz="3600" dirty="0" smtClean="0">
              <a:cs typeface="Arial" panose="020B0604020202020204" pitchFamily="34" charset="0"/>
            </a:endParaRPr>
          </a:p>
          <a:p>
            <a:endParaRPr lang="sv-SE" sz="3600" dirty="0">
              <a:cs typeface="Arial" panose="020B0604020202020204" pitchFamily="34" charset="0"/>
            </a:endParaRPr>
          </a:p>
          <a:p>
            <a:endParaRPr lang="sv-SE" sz="3600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pic>
        <p:nvPicPr>
          <p:cNvPr id="6" name="Bildobjekt 5">
            <a:extLst>
              <a:ext uri="{FF2B5EF4-FFF2-40B4-BE49-F238E27FC236}">
                <a16:creationId xmlns:a16="http://schemas.microsoft.com/office/drawing/2014/main" xmlns="" id="{B8C5FE09-6078-40AF-8F42-71784411DA3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89597" y="9401454"/>
            <a:ext cx="1996837" cy="1551828"/>
          </a:xfrm>
          <a:prstGeom prst="rect">
            <a:avLst/>
          </a:prstGeom>
        </p:spPr>
      </p:pic>
      <p:pic>
        <p:nvPicPr>
          <p:cNvPr id="4" name="Bildobjekt 3">
            <a:extLst>
              <a:ext uri="{FF2B5EF4-FFF2-40B4-BE49-F238E27FC236}">
                <a16:creationId xmlns:a16="http://schemas.microsoft.com/office/drawing/2014/main" xmlns="" id="{E25C13EF-967B-49C1-B14E-25764C56814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10329" y="11430717"/>
            <a:ext cx="1755373" cy="1992349"/>
          </a:xfrm>
          <a:prstGeom prst="rect">
            <a:avLst/>
          </a:prstGeom>
        </p:spPr>
      </p:pic>
      <p:pic>
        <p:nvPicPr>
          <p:cNvPr id="12" name="Bildobjekt 11">
            <a:extLst>
              <a:ext uri="{FF2B5EF4-FFF2-40B4-BE49-F238E27FC236}">
                <a16:creationId xmlns:a16="http://schemas.microsoft.com/office/drawing/2014/main" xmlns="" id="{0E0085F0-A5A3-4BE7-9676-9CD5208E1785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29141" y="5121852"/>
            <a:ext cx="4806619" cy="3919054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40272" y="591890"/>
            <a:ext cx="4495488" cy="3273929"/>
          </a:xfrm>
          <a:prstGeom prst="rect">
            <a:avLst/>
          </a:prstGeom>
        </p:spPr>
      </p:pic>
      <p:sp>
        <p:nvSpPr>
          <p:cNvPr id="9" name="Order"/>
          <p:cNvSpPr txBox="1">
            <a:spLocks/>
          </p:cNvSpPr>
          <p:nvPr/>
        </p:nvSpPr>
        <p:spPr>
          <a:xfrm>
            <a:off x="120770" y="3872253"/>
            <a:ext cx="24384000" cy="717529"/>
          </a:xfrm>
          <a:prstGeom prst="rect">
            <a:avLst/>
          </a:prstGeom>
          <a:solidFill>
            <a:srgbClr val="00954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 fontScale="92500" lnSpcReduction="20000"/>
          </a:bodyPr>
          <a:lstStyle>
            <a:lvl1pPr marL="0" marR="0" indent="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all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Futura Bold"/>
              </a:defRPr>
            </a:lvl1pPr>
            <a:lvl2pPr marL="1270000" marR="0" indent="-63500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417505"/>
                </a:solidFill>
                <a:uFillTx/>
                <a:latin typeface="Futura"/>
                <a:ea typeface="Futura"/>
                <a:cs typeface="Futura"/>
                <a:sym typeface="Futura"/>
              </a:defRPr>
            </a:lvl2pPr>
            <a:lvl3pPr marL="1905000" marR="0" indent="-63500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417505"/>
                </a:solidFill>
                <a:uFillTx/>
                <a:latin typeface="Futura"/>
                <a:ea typeface="Futura"/>
                <a:cs typeface="Futura"/>
                <a:sym typeface="Futura"/>
              </a:defRPr>
            </a:lvl3pPr>
            <a:lvl4pPr marL="2540000" marR="0" indent="-63500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417505"/>
                </a:solidFill>
                <a:uFillTx/>
                <a:latin typeface="Futura"/>
                <a:ea typeface="Futura"/>
                <a:cs typeface="Futura"/>
                <a:sym typeface="Futura"/>
              </a:defRPr>
            </a:lvl4pPr>
            <a:lvl5pPr marL="3175000" marR="0" indent="-63500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417505"/>
                </a:solidFill>
                <a:uFillTx/>
                <a:latin typeface="Futura"/>
                <a:ea typeface="Futura"/>
                <a:cs typeface="Futura"/>
                <a:sym typeface="Futura"/>
              </a:defRPr>
            </a:lvl5pPr>
            <a:lvl6pPr marL="3810000" marR="0" indent="-63500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417505"/>
                </a:solidFill>
                <a:uFillTx/>
                <a:latin typeface="Futura"/>
                <a:ea typeface="Futura"/>
                <a:cs typeface="Futura"/>
                <a:sym typeface="Futura"/>
              </a:defRPr>
            </a:lvl6pPr>
            <a:lvl7pPr marL="4445000" marR="0" indent="-63500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417505"/>
                </a:solidFill>
                <a:uFillTx/>
                <a:latin typeface="Futura"/>
                <a:ea typeface="Futura"/>
                <a:cs typeface="Futura"/>
                <a:sym typeface="Futura"/>
              </a:defRPr>
            </a:lvl7pPr>
            <a:lvl8pPr marL="5080000" marR="0" indent="-63500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417505"/>
                </a:solidFill>
                <a:uFillTx/>
                <a:latin typeface="Futura"/>
                <a:ea typeface="Futura"/>
                <a:cs typeface="Futura"/>
                <a:sym typeface="Futura"/>
              </a:defRPr>
            </a:lvl8pPr>
            <a:lvl9pPr marL="5715000" marR="0" indent="-63500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417505"/>
                </a:solidFill>
                <a:uFillTx/>
                <a:latin typeface="Futura"/>
                <a:ea typeface="Futura"/>
                <a:cs typeface="Futura"/>
                <a:sym typeface="Futura"/>
              </a:defRPr>
            </a:lvl9pPr>
          </a:lstStyle>
          <a:p>
            <a:pPr hangingPunct="1"/>
            <a:r>
              <a:rPr lang="sv-SE" dirty="0"/>
              <a:t>     Palette complète</a:t>
            </a:r>
          </a:p>
        </p:txBody>
      </p:sp>
      <p:sp>
        <p:nvSpPr>
          <p:cNvPr id="10" name="Frågor"/>
          <p:cNvSpPr txBox="1">
            <a:spLocks/>
          </p:cNvSpPr>
          <p:nvPr/>
        </p:nvSpPr>
        <p:spPr>
          <a:xfrm>
            <a:off x="1689100" y="1454135"/>
            <a:ext cx="21005800" cy="2286000"/>
          </a:xfrm>
          <a:prstGeom prst="rect">
            <a:avLst/>
          </a:prstGeom>
        </p:spPr>
        <p:txBody>
          <a:bodyPr/>
          <a:lstStyle>
            <a:lvl1pPr algn="l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v-SE" sz="11200" b="1" dirty="0" smtClean="0">
                <a:solidFill>
                  <a:srgbClr val="009540"/>
                </a:solidFill>
                <a:latin typeface="Futura Bold"/>
              </a:rPr>
              <a:t>NORDEX GREEN</a:t>
            </a:r>
            <a:endParaRPr lang="sv-SE" sz="11200" b="1" dirty="0">
              <a:solidFill>
                <a:srgbClr val="009540"/>
              </a:solidFill>
              <a:latin typeface="Futura Bold"/>
            </a:endParaRPr>
          </a:p>
        </p:txBody>
      </p:sp>
    </p:spTree>
    <p:extLst>
      <p:ext uri="{BB962C8B-B14F-4D97-AF65-F5344CB8AC3E}">
        <p14:creationId xmlns:p14="http://schemas.microsoft.com/office/powerpoint/2010/main" val="2353933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objekt 5">
            <a:extLst>
              <a:ext uri="{FF2B5EF4-FFF2-40B4-BE49-F238E27FC236}">
                <a16:creationId xmlns:a16="http://schemas.microsoft.com/office/drawing/2014/main" xmlns="" id="{314FB98F-65AC-4473-B71C-3EC170A1622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5546" y="4852149"/>
            <a:ext cx="12141217" cy="6696942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40272" y="387247"/>
            <a:ext cx="4495488" cy="3273929"/>
          </a:xfrm>
          <a:prstGeom prst="rect">
            <a:avLst/>
          </a:prstGeom>
        </p:spPr>
      </p:pic>
      <p:sp>
        <p:nvSpPr>
          <p:cNvPr id="8" name="Order"/>
          <p:cNvSpPr txBox="1">
            <a:spLocks/>
          </p:cNvSpPr>
          <p:nvPr/>
        </p:nvSpPr>
        <p:spPr>
          <a:xfrm>
            <a:off x="0" y="3522980"/>
            <a:ext cx="24384000" cy="887128"/>
          </a:xfrm>
          <a:prstGeom prst="rect">
            <a:avLst/>
          </a:prstGeom>
          <a:solidFill>
            <a:srgbClr val="00954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 lnSpcReduction="10000"/>
          </a:bodyPr>
          <a:lstStyle>
            <a:lvl1pPr marL="0" marR="0" indent="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all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Futura Bold"/>
              </a:defRPr>
            </a:lvl1pPr>
            <a:lvl2pPr marL="1270000" marR="0" indent="-63500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417505"/>
                </a:solidFill>
                <a:uFillTx/>
                <a:latin typeface="Futura"/>
                <a:ea typeface="Futura"/>
                <a:cs typeface="Futura"/>
                <a:sym typeface="Futura"/>
              </a:defRPr>
            </a:lvl2pPr>
            <a:lvl3pPr marL="1905000" marR="0" indent="-63500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417505"/>
                </a:solidFill>
                <a:uFillTx/>
                <a:latin typeface="Futura"/>
                <a:ea typeface="Futura"/>
                <a:cs typeface="Futura"/>
                <a:sym typeface="Futura"/>
              </a:defRPr>
            </a:lvl3pPr>
            <a:lvl4pPr marL="2540000" marR="0" indent="-63500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417505"/>
                </a:solidFill>
                <a:uFillTx/>
                <a:latin typeface="Futura"/>
                <a:ea typeface="Futura"/>
                <a:cs typeface="Futura"/>
                <a:sym typeface="Futura"/>
              </a:defRPr>
            </a:lvl4pPr>
            <a:lvl5pPr marL="3175000" marR="0" indent="-63500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417505"/>
                </a:solidFill>
                <a:uFillTx/>
                <a:latin typeface="Futura"/>
                <a:ea typeface="Futura"/>
                <a:cs typeface="Futura"/>
                <a:sym typeface="Futura"/>
              </a:defRPr>
            </a:lvl5pPr>
            <a:lvl6pPr marL="3810000" marR="0" indent="-63500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417505"/>
                </a:solidFill>
                <a:uFillTx/>
                <a:latin typeface="Futura"/>
                <a:ea typeface="Futura"/>
                <a:cs typeface="Futura"/>
                <a:sym typeface="Futura"/>
              </a:defRPr>
            </a:lvl6pPr>
            <a:lvl7pPr marL="4445000" marR="0" indent="-63500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417505"/>
                </a:solidFill>
                <a:uFillTx/>
                <a:latin typeface="Futura"/>
                <a:ea typeface="Futura"/>
                <a:cs typeface="Futura"/>
                <a:sym typeface="Futura"/>
              </a:defRPr>
            </a:lvl7pPr>
            <a:lvl8pPr marL="5080000" marR="0" indent="-63500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417505"/>
                </a:solidFill>
                <a:uFillTx/>
                <a:latin typeface="Futura"/>
                <a:ea typeface="Futura"/>
                <a:cs typeface="Futura"/>
                <a:sym typeface="Futura"/>
              </a:defRPr>
            </a:lvl8pPr>
            <a:lvl9pPr marL="5715000" marR="0" indent="-63500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417505"/>
                </a:solidFill>
                <a:uFillTx/>
                <a:latin typeface="Futura"/>
                <a:ea typeface="Futura"/>
                <a:cs typeface="Futura"/>
                <a:sym typeface="Futura"/>
              </a:defRPr>
            </a:lvl9pPr>
          </a:lstStyle>
          <a:p>
            <a:pPr hangingPunct="1"/>
            <a:r>
              <a:rPr lang="sv-SE" dirty="0" smtClean="0"/>
              <a:t>     PRODUITS ET </a:t>
            </a:r>
            <a:r>
              <a:rPr lang="sv-SE" dirty="0"/>
              <a:t>TRACABILITé</a:t>
            </a:r>
          </a:p>
        </p:txBody>
      </p:sp>
      <p:sp>
        <p:nvSpPr>
          <p:cNvPr id="9" name="Frågor"/>
          <p:cNvSpPr txBox="1">
            <a:spLocks/>
          </p:cNvSpPr>
          <p:nvPr/>
        </p:nvSpPr>
        <p:spPr>
          <a:xfrm>
            <a:off x="1689100" y="1136178"/>
            <a:ext cx="21005800" cy="2286000"/>
          </a:xfrm>
          <a:prstGeom prst="rect">
            <a:avLst/>
          </a:prstGeom>
        </p:spPr>
        <p:txBody>
          <a:bodyPr/>
          <a:lstStyle>
            <a:lvl1pPr algn="l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v-SE" sz="11200" b="1" dirty="0" smtClean="0">
                <a:solidFill>
                  <a:srgbClr val="009540"/>
                </a:solidFill>
                <a:latin typeface="Futura Bold"/>
              </a:rPr>
              <a:t>NORDEX GREEN</a:t>
            </a:r>
            <a:endParaRPr lang="sv-SE" sz="11200" b="1" dirty="0">
              <a:solidFill>
                <a:srgbClr val="009540"/>
              </a:solidFill>
              <a:latin typeface="Futura Bold"/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5692" y="6234406"/>
            <a:ext cx="7247206" cy="385974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35278" y="11146549"/>
            <a:ext cx="24815832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fr-FR" sz="2800" b="0" dirty="0" err="1" smtClean="0">
                <a:cs typeface="Arial" panose="020B0604020202020204" pitchFamily="34" charset="0"/>
              </a:rPr>
              <a:t>Nordex</a:t>
            </a:r>
            <a:r>
              <a:rPr lang="fr-FR" sz="2800" b="0" dirty="0" smtClean="0">
                <a:cs typeface="Arial" panose="020B0604020202020204" pitchFamily="34" charset="0"/>
              </a:rPr>
              <a:t> </a:t>
            </a:r>
            <a:r>
              <a:rPr lang="fr-FR" sz="2800" b="0" dirty="0">
                <a:cs typeface="Arial" panose="020B0604020202020204" pitchFamily="34" charset="0"/>
              </a:rPr>
              <a:t>Green est </a:t>
            </a:r>
            <a:r>
              <a:rPr lang="fr-FR" sz="2800" b="0" dirty="0" smtClean="0">
                <a:cs typeface="Arial" panose="020B0604020202020204" pitchFamily="34" charset="0"/>
              </a:rPr>
              <a:t>une gamme de produits optimisée et </a:t>
            </a:r>
            <a:r>
              <a:rPr lang="fr-FR" sz="2800" b="0" dirty="0">
                <a:cs typeface="Arial" panose="020B0604020202020204" pitchFamily="34" charset="0"/>
              </a:rPr>
              <a:t>composée de 6</a:t>
            </a:r>
            <a:r>
              <a:rPr lang="fr-FR" sz="2800" b="0" dirty="0" smtClean="0">
                <a:cs typeface="Arial" panose="020B0604020202020204" pitchFamily="34" charset="0"/>
              </a:rPr>
              <a:t> </a:t>
            </a:r>
            <a:r>
              <a:rPr lang="fr-FR" sz="2800" b="0" dirty="0">
                <a:cs typeface="Arial" panose="020B0604020202020204" pitchFamily="34" charset="0"/>
              </a:rPr>
              <a:t>produits de nettoyage avec un maximum de considérations environnementales</a:t>
            </a:r>
            <a:r>
              <a:rPr lang="fr-FR" sz="2800" b="0" dirty="0" smtClean="0">
                <a:cs typeface="Arial" panose="020B0604020202020204" pitchFamily="34" charset="0"/>
              </a:rPr>
              <a:t>.</a:t>
            </a:r>
          </a:p>
          <a:p>
            <a:pPr algn="l"/>
            <a:endParaRPr lang="fr-FR" sz="2800" b="0" dirty="0">
              <a:cs typeface="Arial" panose="020B0604020202020204" pitchFamily="34" charset="0"/>
            </a:endParaRPr>
          </a:p>
          <a:p>
            <a:pPr algn="l"/>
            <a:r>
              <a:rPr lang="fr-FR" sz="2800" b="0" dirty="0">
                <a:cs typeface="Arial" panose="020B0604020202020204" pitchFamily="34" charset="0"/>
              </a:rPr>
              <a:t>Les produits sont développés pour un usage professionnel et couvrent l'essentiel des besoins </a:t>
            </a:r>
            <a:r>
              <a:rPr lang="fr-FR" sz="2800" b="0" dirty="0" smtClean="0">
                <a:cs typeface="Arial" panose="020B0604020202020204" pitchFamily="34" charset="0"/>
              </a:rPr>
              <a:t>en </a:t>
            </a:r>
            <a:r>
              <a:rPr lang="fr-FR" sz="2800" b="0" dirty="0">
                <a:cs typeface="Arial" panose="020B0604020202020204" pitchFamily="34" charset="0"/>
              </a:rPr>
              <a:t>nettoyage des surfaces intérieures et des </a:t>
            </a:r>
            <a:r>
              <a:rPr lang="fr-FR" sz="2800" b="0" dirty="0" smtClean="0">
                <a:cs typeface="Arial" panose="020B0604020202020204" pitchFamily="34" charset="0"/>
              </a:rPr>
              <a:t>sanitaires.</a:t>
            </a:r>
          </a:p>
          <a:p>
            <a:pPr algn="l"/>
            <a:endParaRPr lang="fr-FR" sz="2800" b="0" dirty="0" smtClean="0">
              <a:cs typeface="Arial" panose="020B0604020202020204" pitchFamily="34" charset="0"/>
            </a:endParaRPr>
          </a:p>
          <a:p>
            <a:pPr algn="l"/>
            <a:r>
              <a:rPr lang="fr-FR" sz="2800" b="0" dirty="0" smtClean="0">
                <a:cs typeface="Arial" panose="020B0604020202020204" pitchFamily="34" charset="0"/>
              </a:rPr>
              <a:t>Chaque bouteille est équipée d’un QRCODE de traçabilité unique. </a:t>
            </a:r>
            <a:r>
              <a:rPr lang="fr-FR" sz="2800" b="0" dirty="0">
                <a:cs typeface="Arial" panose="020B0604020202020204" pitchFamily="34" charset="0"/>
              </a:rPr>
              <a:t>C</a:t>
            </a:r>
            <a:r>
              <a:rPr lang="fr-FR" sz="2800" b="0" dirty="0" smtClean="0">
                <a:cs typeface="Arial" panose="020B0604020202020204" pitchFamily="34" charset="0"/>
              </a:rPr>
              <a:t>e système digital permet de suivre et d’enregistrer </a:t>
            </a:r>
            <a:r>
              <a:rPr lang="fr-FR" sz="2800" b="0" dirty="0">
                <a:cs typeface="Arial" panose="020B0604020202020204" pitchFamily="34" charset="0"/>
              </a:rPr>
              <a:t>d</a:t>
            </a:r>
            <a:r>
              <a:rPr lang="fr-FR" sz="2800" b="0" dirty="0" smtClean="0">
                <a:cs typeface="Arial" panose="020B0604020202020204" pitchFamily="34" charset="0"/>
              </a:rPr>
              <a:t>es informations essentielles. </a:t>
            </a:r>
            <a:endParaRPr lang="fr-FR" sz="2800" b="0" dirty="0">
              <a:cs typeface="Arial" panose="020B0604020202020204" pitchFamily="34" charset="0"/>
            </a:endParaRPr>
          </a:p>
        </p:txBody>
      </p:sp>
      <p:pic>
        <p:nvPicPr>
          <p:cNvPr id="10" name="object 5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713815" y="7798536"/>
            <a:ext cx="2222487" cy="2221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386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Futura Bold"/>
        <a:ea typeface="Futura Bold"/>
        <a:cs typeface="Futura Bold"/>
      </a:majorFont>
      <a:minorFont>
        <a:latin typeface="Open Sans Condensed"/>
        <a:ea typeface="Open Sans Condensed"/>
        <a:cs typeface="Open Sans Condensed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Futura Bold"/>
        <a:ea typeface="Futura Bold"/>
        <a:cs typeface="Futura Bold"/>
      </a:majorFont>
      <a:minorFont>
        <a:latin typeface="Open Sans Condensed"/>
        <a:ea typeface="Open Sans Condensed"/>
        <a:cs typeface="Open Sans Condensed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1358</TotalTime>
  <Words>798</Words>
  <Application>Microsoft Office PowerPoint</Application>
  <PresentationFormat>Personnalisé</PresentationFormat>
  <Paragraphs>84</Paragraphs>
  <Slides>12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10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12</vt:i4>
      </vt:variant>
    </vt:vector>
  </HeadingPairs>
  <TitlesOfParts>
    <vt:vector size="24" baseType="lpstr">
      <vt:lpstr>Arial</vt:lpstr>
      <vt:lpstr>Calibri</vt:lpstr>
      <vt:lpstr>Calibri Light</vt:lpstr>
      <vt:lpstr>Century Gothic</vt:lpstr>
      <vt:lpstr>Futura</vt:lpstr>
      <vt:lpstr>Futura Bold</vt:lpstr>
      <vt:lpstr>Helvetica Neue</vt:lpstr>
      <vt:lpstr>Helvetica Neue Light</vt:lpstr>
      <vt:lpstr>Helvetica Neue Medium</vt:lpstr>
      <vt:lpstr>Times New Roman</vt:lpstr>
      <vt:lpstr>White</vt:lpstr>
      <vt:lpstr>Office-tema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PowerPoint-presentation</dc:title>
  <dc:creator>Thorbjörn Gustafsson</dc:creator>
  <cp:lastModifiedBy>Utilisateur</cp:lastModifiedBy>
  <cp:revision>54</cp:revision>
  <dcterms:modified xsi:type="dcterms:W3CDTF">2021-06-02T14:27:22Z</dcterms:modified>
</cp:coreProperties>
</file>